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7FAFD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40080" y="411480"/>
            <a:ext cx="10972800" cy="7772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800" b="1">
                <a:solidFill>
                  <a:srgbClr val="154166"/>
                </a:solidFill>
                <a:latin typeface="Aptos Display"/>
              </a:rPr>
              <a:t>1. Цель и применение</a:t>
            </a:r>
          </a:p>
        </p:txBody>
      </p:sp>
      <p:pic>
        <p:nvPicPr>
          <p:cNvPr id="3" name="Picture 2" descr="fig01_vise_filin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4440" y="1325880"/>
            <a:ext cx="8229600" cy="418722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22960" y="5806440"/>
            <a:ext cx="10652760" cy="8686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>
                <a:solidFill>
                  <a:srgbClr val="23364E"/>
                </a:solidFill>
                <a:latin typeface="Aptos"/>
              </a:defRPr>
            </a:pPr>
            <a:r>
              <a:t>Базовые слесарные операции обеспечивают точность, прочность и обслуживаемость деталей измерительных приборов.</a:t>
            </a:r>
          </a:p>
          <a:p>
            <a:pPr>
              <a:defRPr sz="1600">
                <a:solidFill>
                  <a:srgbClr val="23364E"/>
                </a:solidFill>
                <a:latin typeface="Aptos"/>
              </a:defRPr>
            </a:pPr>
            <a:r>
              <a:t>Проверочный вопрос: как применить это правило при обслуживании КИПиА?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7FAFD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40080" y="411480"/>
            <a:ext cx="10972800" cy="7772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800" b="1">
                <a:solidFill>
                  <a:srgbClr val="154166"/>
                </a:solidFill>
                <a:latin typeface="Aptos Display"/>
              </a:rPr>
              <a:t>2. Рабочее место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1463040"/>
            <a:ext cx="10652760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300">
                <a:solidFill>
                  <a:srgbClr val="23364E"/>
                </a:solidFill>
                <a:latin typeface="Aptos"/>
              </a:defRPr>
            </a:pPr>
            <a:r>
              <a:t>Верстак и тиски, исправный инструмент, чистота, СИЗ и безопасное закрепление детали.</a:t>
            </a:r>
          </a:p>
          <a:p>
            <a:pPr>
              <a:defRPr sz="2300">
                <a:solidFill>
                  <a:srgbClr val="23364E"/>
                </a:solidFill>
                <a:latin typeface="Aptos"/>
              </a:defRPr>
            </a:pPr>
            <a:r>
              <a:t>Проверочный вопрос: как применить это правило при обслуживании КИПиА?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7FAFD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40080" y="411480"/>
            <a:ext cx="10972800" cy="7772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800" b="1">
                <a:solidFill>
                  <a:srgbClr val="154166"/>
                </a:solidFill>
                <a:latin typeface="Aptos Display"/>
              </a:rPr>
              <a:t>3. Разметка и резание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1463040"/>
            <a:ext cx="10652760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300">
                <a:solidFill>
                  <a:srgbClr val="23364E"/>
                </a:solidFill>
                <a:latin typeface="Aptos"/>
              </a:defRPr>
            </a:pPr>
            <a:r>
              <a:t>Работа от базовых поверхностей, правильная установка инструмента, удаление заусенцев.</a:t>
            </a:r>
          </a:p>
          <a:p>
            <a:pPr>
              <a:defRPr sz="2300">
                <a:solidFill>
                  <a:srgbClr val="23364E"/>
                </a:solidFill>
                <a:latin typeface="Aptos"/>
              </a:defRPr>
            </a:pPr>
            <a:r>
              <a:t>Проверочный вопрос: как применить это правило при обслуживании КИПиА?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7FAFD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40080" y="411480"/>
            <a:ext cx="10972800" cy="7772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800" b="1">
                <a:solidFill>
                  <a:srgbClr val="154166"/>
                </a:solidFill>
                <a:latin typeface="Aptos Display"/>
              </a:rPr>
              <a:t>4. Опиливание и пригонка</a:t>
            </a:r>
          </a:p>
        </p:txBody>
      </p:sp>
      <p:pic>
        <p:nvPicPr>
          <p:cNvPr id="3" name="Picture 2" descr="fig01_vise_filin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4440" y="1325880"/>
            <a:ext cx="8229600" cy="418722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22960" y="5806440"/>
            <a:ext cx="10652760" cy="8686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>
                <a:solidFill>
                  <a:srgbClr val="23364E"/>
                </a:solidFill>
                <a:latin typeface="Aptos"/>
              </a:defRPr>
            </a:pPr>
            <a:r>
              <a:t>Выбор формы и насечки напильника; контроль плоскостности и размеров.</a:t>
            </a:r>
          </a:p>
          <a:p>
            <a:pPr>
              <a:defRPr sz="1600">
                <a:solidFill>
                  <a:srgbClr val="23364E"/>
                </a:solidFill>
                <a:latin typeface="Aptos"/>
              </a:defRPr>
            </a:pPr>
            <a:r>
              <a:t>Проверочный вопрос: как применить это правило при обслуживании КИПиА?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7FAFD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40080" y="411480"/>
            <a:ext cx="10972800" cy="7772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800" b="1">
                <a:solidFill>
                  <a:srgbClr val="154166"/>
                </a:solidFill>
                <a:latin typeface="Aptos Display"/>
              </a:rPr>
              <a:t>5. Сверление отверстий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1463040"/>
            <a:ext cx="10652760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300">
                <a:solidFill>
                  <a:srgbClr val="23364E"/>
                </a:solidFill>
                <a:latin typeface="Aptos"/>
              </a:defRPr>
            </a:pPr>
            <a:r>
              <a:t>Закрепление детали, сверло по материалу, безопасное удаление стружки.</a:t>
            </a:r>
          </a:p>
          <a:p>
            <a:pPr>
              <a:defRPr sz="2300">
                <a:solidFill>
                  <a:srgbClr val="23364E"/>
                </a:solidFill>
                <a:latin typeface="Aptos"/>
              </a:defRPr>
            </a:pPr>
            <a:r>
              <a:t>Проверочный вопрос: как применить это правило при обслуживании КИПиА?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7FAFD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40080" y="411480"/>
            <a:ext cx="10972800" cy="7772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800" b="1">
                <a:solidFill>
                  <a:srgbClr val="154166"/>
                </a:solidFill>
                <a:latin typeface="Aptos Display"/>
              </a:rPr>
              <a:t>6. Внутренняя резьба</a:t>
            </a:r>
          </a:p>
        </p:txBody>
      </p:sp>
      <p:pic>
        <p:nvPicPr>
          <p:cNvPr id="3" name="Picture 2" descr="fig02_drilling_tappin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4440" y="1325880"/>
            <a:ext cx="8229600" cy="41148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22960" y="5806440"/>
            <a:ext cx="10652760" cy="8686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>
                <a:solidFill>
                  <a:srgbClr val="23364E"/>
                </a:solidFill>
                <a:latin typeface="Aptos"/>
              </a:defRPr>
            </a:pPr>
            <a:r>
              <a:t>Разметка → подготовка отверстия → метчик → контроль. M6×1: учебная оценка 5 мм.</a:t>
            </a:r>
          </a:p>
          <a:p>
            <a:pPr>
              <a:defRPr sz="1600">
                <a:solidFill>
                  <a:srgbClr val="23364E"/>
                </a:solidFill>
                <a:latin typeface="Aptos"/>
              </a:defRPr>
            </a:pPr>
            <a:r>
              <a:t>Проверочный вопрос: как применить это правило при обслуживании КИПиА?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7FAFD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40080" y="411480"/>
            <a:ext cx="10972800" cy="7772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800" b="1">
                <a:solidFill>
                  <a:srgbClr val="154166"/>
                </a:solidFill>
                <a:latin typeface="Aptos Display"/>
              </a:rPr>
              <a:t>7. Сборка соединений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1463040"/>
            <a:ext cx="10652760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300">
                <a:solidFill>
                  <a:srgbClr val="23364E"/>
                </a:solidFill>
                <a:latin typeface="Aptos"/>
              </a:defRPr>
            </a:pPr>
            <a:r>
              <a:t>Резьба, шайбы, штифты, герметики и крепёж — только по технологии.</a:t>
            </a:r>
          </a:p>
          <a:p>
            <a:pPr>
              <a:defRPr sz="2300">
                <a:solidFill>
                  <a:srgbClr val="23364E"/>
                </a:solidFill>
                <a:latin typeface="Aptos"/>
              </a:defRPr>
            </a:pPr>
            <a:r>
              <a:t>Проверочный вопрос: как применить это правило при обслуживании КИПиА?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7FAFD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40080" y="411480"/>
            <a:ext cx="10972800" cy="7772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800" b="1">
                <a:solidFill>
                  <a:srgbClr val="154166"/>
                </a:solidFill>
                <a:latin typeface="Aptos Display"/>
              </a:rPr>
              <a:t>8. Измерительный контроль</a:t>
            </a:r>
          </a:p>
        </p:txBody>
      </p:sp>
      <p:pic>
        <p:nvPicPr>
          <p:cNvPr id="3" name="Picture 2" descr="fig03_measurin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4440" y="1325880"/>
            <a:ext cx="8229600" cy="422013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22960" y="5806440"/>
            <a:ext cx="10652760" cy="8686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>
                <a:solidFill>
                  <a:srgbClr val="23364E"/>
                </a:solidFill>
                <a:latin typeface="Aptos"/>
              </a:defRPr>
            </a:pPr>
            <a:r>
              <a:t>Штангенциркуль, микрометр, щупы. Проверка чистоты, нуля и допусков.</a:t>
            </a:r>
          </a:p>
          <a:p>
            <a:pPr>
              <a:defRPr sz="1600">
                <a:solidFill>
                  <a:srgbClr val="23364E"/>
                </a:solidFill>
                <a:latin typeface="Aptos"/>
              </a:defRPr>
            </a:pPr>
            <a:r>
              <a:t>Проверочный вопрос: как применить это правило при обслуживании КИПиА?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7FAFD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40080" y="411480"/>
            <a:ext cx="10972800" cy="7772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800" b="1">
                <a:solidFill>
                  <a:srgbClr val="154166"/>
                </a:solidFill>
                <a:latin typeface="Aptos Display"/>
              </a:rPr>
              <a:t>9. Специфика КИПиА на газовом объекте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1463040"/>
            <a:ext cx="10652760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300">
                <a:solidFill>
                  <a:srgbClr val="23364E"/>
                </a:solidFill>
                <a:latin typeface="Aptos"/>
              </a:defRPr>
            </a:pPr>
            <a:r>
              <a:t>Герметичность, чистота измерительных каналов, взрывозащита, запрет на обработку под давлением.</a:t>
            </a:r>
          </a:p>
          <a:p>
            <a:pPr>
              <a:defRPr sz="2300">
                <a:solidFill>
                  <a:srgbClr val="23364E"/>
                </a:solidFill>
                <a:latin typeface="Aptos"/>
              </a:defRPr>
            </a:pPr>
            <a:r>
              <a:t>Проверочный вопрос: как применить это правило при обслуживании КИПиА?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7FAFD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40080" y="411480"/>
            <a:ext cx="10972800" cy="7772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800" b="1">
                <a:solidFill>
                  <a:srgbClr val="154166"/>
                </a:solidFill>
                <a:latin typeface="Aptos Display"/>
              </a:rPr>
              <a:t>10. Практика и закрепление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1463040"/>
            <a:ext cx="10652760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300">
                <a:solidFill>
                  <a:srgbClr val="23364E"/>
                </a:solidFill>
                <a:latin typeface="Aptos"/>
              </a:defRPr>
            </a:pPr>
            <a:r>
              <a:t>Расчёт допусков, выбор инструмента, осмотр дефектов и безопасный порядок работы.</a:t>
            </a:r>
          </a:p>
          <a:p>
            <a:pPr>
              <a:defRPr sz="2300">
                <a:solidFill>
                  <a:srgbClr val="23364E"/>
                </a:solidFill>
                <a:latin typeface="Aptos"/>
              </a:defRPr>
            </a:pPr>
            <a:r>
              <a:t>Проверочный вопрос: как применить это правило при обслуживании КИПиА?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