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76" r:id="rId4"/>
    <p:sldId id="304" r:id="rId5"/>
    <p:sldId id="305" r:id="rId6"/>
    <p:sldId id="306" r:id="rId7"/>
    <p:sldId id="277" r:id="rId8"/>
    <p:sldId id="307" r:id="rId9"/>
    <p:sldId id="308" r:id="rId10"/>
    <p:sldId id="280" r:id="rId11"/>
    <p:sldId id="309" r:id="rId12"/>
    <p:sldId id="310" r:id="rId13"/>
    <p:sldId id="311" r:id="rId14"/>
    <p:sldId id="314" r:id="rId15"/>
    <p:sldId id="312" r:id="rId16"/>
    <p:sldId id="313" r:id="rId17"/>
    <p:sldId id="315" r:id="rId18"/>
    <p:sldId id="302" r:id="rId19"/>
    <p:sldId id="303" r:id="rId20"/>
    <p:sldId id="316" r:id="rId21"/>
    <p:sldId id="317" r:id="rId22"/>
    <p:sldId id="31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7759-254C-4976-AD42-530EFEFE5594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71749-5572-4A99-8D95-7C4C8D4CEA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19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9C2A-12C0-491C-8CCC-C7535936C72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CD80C-BDB4-4142-8E87-011A653AA9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6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D5F4-6FA3-4871-BE27-9EAEA0EC14FA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8D552-9DAB-45F9-AFD5-69C4760DA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16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F81B-8A45-41EA-A776-6712166E3807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FC017-3117-44F2-9005-3880130DCD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3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858-EA03-4FFF-9C41-BEDA2D4BFA9C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95D8-D105-436D-878D-04C4EB2FF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82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9E53-55F8-403E-9916-BCB00D52E833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DBEB9-D2BF-4DA2-8AD7-EC87E6064C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9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9C0E-2287-4E56-A6E5-D26159477A47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64E49-E084-4498-9BCB-2E8E91331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1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7000-DD61-4525-A2F4-67A9980DF58B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4B87-30A4-4DBF-9A5E-D8EADC5A4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1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294E-8F96-4F34-8403-4720958D6C00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1F54-91C0-4091-9338-E659F61CC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8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A190-969F-4BA3-9007-0690E72A3661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3AB1-23F7-4F24-908F-42352DC6CA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2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DFF1-FBA6-4C4D-A9E3-3884A2090682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174B-823D-478D-863E-1DE9115F9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2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8839F-D5AE-4BEA-A5EF-FA20A21C246E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9966FB-42F9-4CDD-B3F7-EAB96F26AE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400050" y="404813"/>
            <a:ext cx="86137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cs typeface="Times New Roman" panose="02020603050405020304" pitchFamily="18" charset="0"/>
              </a:rPr>
              <a:t>Лекция </a:t>
            </a:r>
            <a:r>
              <a:rPr lang="en-US" altLang="ru-RU" sz="2400" b="1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ru-RU" altLang="ru-RU" sz="2400" b="1">
                <a:solidFill>
                  <a:srgbClr val="FF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2400" b="1">
                <a:solidFill>
                  <a:srgbClr val="FF0000"/>
                </a:solidFill>
              </a:rPr>
              <a:t>Средства измерений уровня</a:t>
            </a:r>
            <a:endParaRPr lang="ru-RU" altLang="ru-RU" sz="24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altLang="ru-RU" sz="2400">
              <a:cs typeface="Times New Roman" panose="02020603050405020304" pitchFamily="18" charset="0"/>
            </a:endParaRPr>
          </a:p>
          <a:p>
            <a:r>
              <a:rPr lang="ru-RU" altLang="ru-RU" sz="2400" b="1">
                <a:cs typeface="Times New Roman" panose="02020603050405020304" pitchFamily="18" charset="0"/>
              </a:rPr>
              <a:t>Учебные вопросы</a:t>
            </a:r>
          </a:p>
          <a:p>
            <a:endParaRPr lang="ru-RU" altLang="ru-RU" sz="2400" b="1">
              <a:cs typeface="Times New Roman" panose="02020603050405020304" pitchFamily="18" charset="0"/>
            </a:endParaRPr>
          </a:p>
          <a:p>
            <a:r>
              <a:rPr lang="ru-RU" altLang="ru-RU" sz="2400"/>
              <a:t>Введение</a:t>
            </a:r>
          </a:p>
          <a:p>
            <a:r>
              <a:rPr lang="ru-RU" altLang="ru-RU" sz="2400"/>
              <a:t>1. Поплавковые и буйковые уровнемеры.</a:t>
            </a:r>
          </a:p>
          <a:p>
            <a:r>
              <a:rPr lang="ru-RU" altLang="ru-RU" sz="2400"/>
              <a:t>2. Гидростатические уровнемеры.</a:t>
            </a:r>
          </a:p>
          <a:p>
            <a:r>
              <a:rPr lang="ru-RU" altLang="ru-RU" sz="2400"/>
              <a:t>3. Электрические уровнемеры.</a:t>
            </a:r>
          </a:p>
          <a:p>
            <a:r>
              <a:rPr lang="en-US" altLang="ru-RU" sz="2400"/>
              <a:t>4. </a:t>
            </a:r>
            <a:r>
              <a:rPr lang="ru-RU" altLang="ru-RU" sz="2400"/>
              <a:t>Акустические, радарные, ультразвуковые уровнемеры.</a:t>
            </a:r>
            <a:endParaRPr lang="en-US" altLang="ru-RU" sz="2400"/>
          </a:p>
          <a:p>
            <a:r>
              <a:rPr lang="ru-RU" altLang="ru-RU" sz="2400"/>
              <a:t>5</a:t>
            </a:r>
            <a:r>
              <a:rPr lang="en-US" altLang="ru-RU" sz="2400"/>
              <a:t>. </a:t>
            </a:r>
            <a:r>
              <a:rPr lang="ru-RU" altLang="ru-RU" sz="2400"/>
              <a:t>Сигнализаторы уровня.</a:t>
            </a:r>
          </a:p>
          <a:p>
            <a:endParaRPr lang="en-US" altLang="ru-RU" sz="24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35000"/>
          </a:xfrm>
        </p:spPr>
        <p:txBody>
          <a:bodyPr/>
          <a:lstStyle/>
          <a:p>
            <a:r>
              <a:rPr lang="en-US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smtClean="0">
                <a:solidFill>
                  <a:srgbClr val="0000FF"/>
                </a:solidFill>
              </a:rPr>
              <a:t>Электрическиеуровнемеры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55575" y="765175"/>
            <a:ext cx="8929688" cy="5327650"/>
          </a:xfrm>
        </p:spPr>
        <p:txBody>
          <a:bodyPr/>
          <a:lstStyle/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Электрические уровнемеры</a:t>
            </a:r>
            <a:r>
              <a:rPr lang="ru-RU" altLang="ru-RU" sz="2400" smtClean="0"/>
              <a:t> содержат чувствительный элемент, с помощью которого уровень преобразуется в какой-либо электрический сигнал.</a:t>
            </a:r>
          </a:p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smtClean="0"/>
              <a:t>Наибольшее распространение получили </a:t>
            </a:r>
            <a:r>
              <a:rPr lang="ru-RU" altLang="ru-RU" sz="2400" b="1" i="1" smtClean="0">
                <a:solidFill>
                  <a:srgbClr val="0000FF"/>
                </a:solidFill>
              </a:rPr>
              <a:t>емкостные уровнемеры</a:t>
            </a:r>
            <a:r>
              <a:rPr lang="ru-RU" altLang="ru-RU" sz="2400" smtClean="0"/>
              <a:t>, действие которых основано на использовании диэлектрических свойств контролируемых сред.</a:t>
            </a:r>
            <a:endParaRPr lang="en-US" altLang="ru-RU" sz="2400" smtClean="0"/>
          </a:p>
          <a:p>
            <a:pPr marL="0" indent="361950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b="1" i="1" smtClean="0">
                <a:solidFill>
                  <a:srgbClr val="0000FF"/>
                </a:solidFill>
              </a:rPr>
              <a:t>Емкостный чувствительный элемент</a:t>
            </a:r>
            <a:r>
              <a:rPr lang="ru-RU" altLang="ru-RU" sz="2400" smtClean="0"/>
              <a:t> является электрическим </a:t>
            </a:r>
            <a:r>
              <a:rPr lang="ru-RU" altLang="ru-RU" sz="2400" b="1" i="1" smtClean="0"/>
              <a:t>конденсатором</a:t>
            </a:r>
            <a:r>
              <a:rPr lang="ru-RU" altLang="ru-RU" sz="2400" smtClean="0"/>
              <a:t>, емкость которого зависит от размера уровня.</a:t>
            </a:r>
          </a:p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smtClean="0"/>
              <a:t>Емкостный чувствительный элемент для неэлектропроводных жидкостей состоит из двух коаксиально расположенных металлических электродов, частично погруженных в жидкость.</a:t>
            </a:r>
          </a:p>
        </p:txBody>
      </p:sp>
      <p:sp>
        <p:nvSpPr>
          <p:cNvPr id="22532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4" name="AutoShape 19" descr="Гибкий скручиваемый U-образный манометр Slack Tube 12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23555" name="Группа 118"/>
          <p:cNvGrpSpPr>
            <a:grpSpLocks/>
          </p:cNvGrpSpPr>
          <p:nvPr/>
        </p:nvGrpSpPr>
        <p:grpSpPr bwMode="auto">
          <a:xfrm>
            <a:off x="865188" y="-15875"/>
            <a:ext cx="7543800" cy="5295900"/>
            <a:chOff x="864661" y="-15478"/>
            <a:chExt cx="7543800" cy="5295901"/>
          </a:xfrm>
        </p:grpSpPr>
        <p:grpSp>
          <p:nvGrpSpPr>
            <p:cNvPr id="23556" name="Группа 115"/>
            <p:cNvGrpSpPr>
              <a:grpSpLocks/>
            </p:cNvGrpSpPr>
            <p:nvPr/>
          </p:nvGrpSpPr>
          <p:grpSpPr bwMode="auto">
            <a:xfrm>
              <a:off x="864661" y="-15478"/>
              <a:ext cx="7543800" cy="5295901"/>
              <a:chOff x="951309" y="5158"/>
              <a:chExt cx="7543800" cy="5295901"/>
            </a:xfrm>
          </p:grpSpPr>
          <p:grpSp>
            <p:nvGrpSpPr>
              <p:cNvPr id="23558" name="Группа 113"/>
              <p:cNvGrpSpPr>
                <a:grpSpLocks/>
              </p:cNvGrpSpPr>
              <p:nvPr/>
            </p:nvGrpSpPr>
            <p:grpSpPr bwMode="auto">
              <a:xfrm>
                <a:off x="951309" y="5158"/>
                <a:ext cx="7543800" cy="5295901"/>
                <a:chOff x="951309" y="5158"/>
                <a:chExt cx="7543800" cy="5295901"/>
              </a:xfrm>
            </p:grpSpPr>
            <p:grpSp>
              <p:nvGrpSpPr>
                <p:cNvPr id="23560" name="Группа 111"/>
                <p:cNvGrpSpPr>
                  <a:grpSpLocks/>
                </p:cNvGrpSpPr>
                <p:nvPr/>
              </p:nvGrpSpPr>
              <p:grpSpPr bwMode="auto">
                <a:xfrm>
                  <a:off x="951309" y="5158"/>
                  <a:ext cx="7543800" cy="5295901"/>
                  <a:chOff x="951309" y="5158"/>
                  <a:chExt cx="7543800" cy="5295901"/>
                </a:xfrm>
              </p:grpSpPr>
              <p:grpSp>
                <p:nvGrpSpPr>
                  <p:cNvPr id="23562" name="Group 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51309" y="5158"/>
                    <a:ext cx="7543800" cy="5295901"/>
                    <a:chOff x="2466" y="312"/>
                    <a:chExt cx="6335" cy="4448"/>
                  </a:xfrm>
                </p:grpSpPr>
                <p:sp>
                  <p:nvSpPr>
                    <p:cNvPr id="23564" name="AutoShape 10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2466" y="312"/>
                      <a:ext cx="6335" cy="39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65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1908"/>
                      <a:ext cx="1" cy="17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6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5" y="1908"/>
                      <a:ext cx="1" cy="17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67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1908"/>
                      <a:ext cx="1" cy="17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68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51" y="1908"/>
                      <a:ext cx="1" cy="17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69" name="Line 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87" y="1910"/>
                      <a:ext cx="86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3636"/>
                      <a:ext cx="86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2340"/>
                      <a:ext cx="28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2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2340"/>
                      <a:ext cx="28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3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2772"/>
                      <a:ext cx="28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2772"/>
                      <a:ext cx="28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5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7" y="1908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6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63" y="1908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7" name="Line 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63" y="1908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8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7" y="1908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7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7" y="2052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0" name="Line 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63" y="2052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1" name="Line 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231" y="2196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2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07" y="2196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3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1" y="1908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7" y="1908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5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1908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1908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2052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2052"/>
                      <a:ext cx="28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8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2196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0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2196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1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133" y="1389"/>
                      <a:ext cx="0" cy="60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2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9" y="1332"/>
                      <a:ext cx="14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3" name="Line 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51" y="1763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51" y="1764"/>
                      <a:ext cx="1008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5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9" y="1262"/>
                      <a:ext cx="151" cy="1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endParaRPr lang="ru-RU" altLang="ru-RU" sz="2000" b="1"/>
                    </a:p>
                  </p:txBody>
                </p:sp>
                <p:sp>
                  <p:nvSpPr>
                    <p:cNvPr id="23596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9" y="1688"/>
                      <a:ext cx="151" cy="1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endParaRPr lang="ru-RU" altLang="ru-RU" sz="2000" b="1"/>
                    </a:p>
                  </p:txBody>
                </p:sp>
                <p:sp>
                  <p:nvSpPr>
                    <p:cNvPr id="23597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1" y="2927"/>
                      <a:ext cx="14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1" y="3216"/>
                      <a:ext cx="14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9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6" y="3362"/>
                      <a:ext cx="1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6" y="3072"/>
                      <a:ext cx="1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1" y="3506"/>
                      <a:ext cx="14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2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5" y="2927"/>
                      <a:ext cx="1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3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1" y="3072"/>
                      <a:ext cx="1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4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5" y="3216"/>
                      <a:ext cx="1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5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1" y="3362"/>
                      <a:ext cx="1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5" y="3506"/>
                      <a:ext cx="1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7" name="Line 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8" y="2340"/>
                      <a:ext cx="12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8" name="Line 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798" y="3636"/>
                      <a:ext cx="1289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9" name="Line 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22" y="2771"/>
                      <a:ext cx="579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0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7" y="2771"/>
                      <a:ext cx="0" cy="8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3" y="2348"/>
                      <a:ext cx="1" cy="1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2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4" y="3611"/>
                      <a:ext cx="1" cy="5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3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2" y="3616"/>
                      <a:ext cx="1" cy="5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8" y="3611"/>
                      <a:ext cx="1" cy="11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5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50" y="3616"/>
                      <a:ext cx="0" cy="1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6" y="4087"/>
                      <a:ext cx="30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7" y="4627"/>
                      <a:ext cx="86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8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62" y="4087"/>
                      <a:ext cx="87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9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67" y="2705"/>
                      <a:ext cx="434" cy="3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lang="en-US" altLang="ru-RU" sz="2000" b="1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</a:t>
                      </a:r>
                    </a:p>
                  </p:txBody>
                </p:sp>
                <p:sp>
                  <p:nvSpPr>
                    <p:cNvPr id="23620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3" y="4276"/>
                      <a:ext cx="434" cy="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lang="en-US" altLang="ru-RU" sz="2000" b="1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p:txBody>
                </p:sp>
                <p:sp>
                  <p:nvSpPr>
                    <p:cNvPr id="23621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7" y="2976"/>
                      <a:ext cx="434" cy="3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lang="en-US" altLang="ru-RU" sz="2000" b="1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</a:t>
                      </a:r>
                    </a:p>
                  </p:txBody>
                </p:sp>
                <p:sp>
                  <p:nvSpPr>
                    <p:cNvPr id="23622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1" y="3696"/>
                      <a:ext cx="435" cy="3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lang="en-US" altLang="ru-RU" sz="2000" b="1"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p:txBody>
                </p:sp>
                <p:sp>
                  <p:nvSpPr>
                    <p:cNvPr id="23623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017" y="1992"/>
                      <a:ext cx="1" cy="171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24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1" y="1992"/>
                      <a:ext cx="1" cy="17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2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17" y="1992"/>
                      <a:ext cx="22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18" y="3706"/>
                      <a:ext cx="22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27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9" y="2468"/>
                      <a:ext cx="169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28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40" y="2468"/>
                      <a:ext cx="184" cy="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2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49" y="2479"/>
                      <a:ext cx="1" cy="134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0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24" y="2468"/>
                      <a:ext cx="0" cy="1365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1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50" y="3819"/>
                      <a:ext cx="574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2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19" y="1334"/>
                      <a:ext cx="1" cy="57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3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0" y="1388"/>
                      <a:ext cx="1458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4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72" y="1304"/>
                      <a:ext cx="144" cy="14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endParaRPr lang="ru-RU" altLang="ru-RU" sz="2000" b="1"/>
                    </a:p>
                  </p:txBody>
                </p:sp>
                <p:sp>
                  <p:nvSpPr>
                    <p:cNvPr id="23635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63" y="2760"/>
                      <a:ext cx="145" cy="1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4" y="2910"/>
                      <a:ext cx="154" cy="12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4" y="3060"/>
                      <a:ext cx="154" cy="1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63" y="3216"/>
                      <a:ext cx="151" cy="1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48" y="3390"/>
                      <a:ext cx="166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63" y="3559"/>
                      <a:ext cx="288" cy="2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43" y="3701"/>
                      <a:ext cx="160" cy="1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56" y="2497"/>
                      <a:ext cx="181" cy="1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6" y="2650"/>
                      <a:ext cx="168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36" y="2786"/>
                      <a:ext cx="181" cy="14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3" y="2925"/>
                      <a:ext cx="181" cy="1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0" y="3075"/>
                      <a:ext cx="177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39" y="3234"/>
                      <a:ext cx="188" cy="1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3" y="3368"/>
                      <a:ext cx="181" cy="1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4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6" y="3512"/>
                      <a:ext cx="168" cy="1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49" y="2578"/>
                      <a:ext cx="163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1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4" y="2650"/>
                      <a:ext cx="172" cy="1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2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54" y="2810"/>
                      <a:ext cx="154" cy="1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3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9" y="3000"/>
                      <a:ext cx="154" cy="1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4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54" y="3144"/>
                      <a:ext cx="164" cy="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5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62" y="3303"/>
                      <a:ext cx="154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6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50" y="3457"/>
                      <a:ext cx="168" cy="1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7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63" y="3652"/>
                      <a:ext cx="155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8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56" y="2540"/>
                      <a:ext cx="168" cy="1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59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43" y="2694"/>
                      <a:ext cx="181" cy="15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0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43" y="2842"/>
                      <a:ext cx="181" cy="1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1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43" y="2992"/>
                      <a:ext cx="181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2" name="Line 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56" y="3144"/>
                      <a:ext cx="168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56" y="3280"/>
                      <a:ext cx="168" cy="1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4" name="Line 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43" y="3425"/>
                      <a:ext cx="181" cy="1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5" name="Line 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150" y="3559"/>
                      <a:ext cx="277" cy="25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66" name="Line 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97" y="3693"/>
                      <a:ext cx="139" cy="1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3563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36249" y="2572146"/>
                    <a:ext cx="153614" cy="1262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56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159925" y="2601316"/>
                  <a:ext cx="204820" cy="194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59" name="Line 18"/>
              <p:cNvSpPr>
                <a:spLocks noChangeShapeType="1"/>
              </p:cNvSpPr>
              <p:nvPr/>
            </p:nvSpPr>
            <p:spPr bwMode="auto">
              <a:xfrm>
                <a:off x="6247015" y="2585242"/>
                <a:ext cx="124876" cy="113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57" name="Line 19"/>
            <p:cNvSpPr>
              <a:spLocks noChangeShapeType="1"/>
            </p:cNvSpPr>
            <p:nvPr/>
          </p:nvSpPr>
          <p:spPr bwMode="auto">
            <a:xfrm>
              <a:off x="6548411" y="3975496"/>
              <a:ext cx="220300" cy="176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264275"/>
          </a:xfrm>
        </p:spPr>
        <p:txBody>
          <a:bodyPr rtlCol="0">
            <a:noAutofit/>
          </a:bodyPr>
          <a:lstStyle/>
          <a:p>
            <a:pPr marL="0" indent="3619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Для </a:t>
            </a:r>
            <a:r>
              <a:rPr lang="ru-RU" sz="2400" b="1" i="1" dirty="0"/>
              <a:t>цилиндрического</a:t>
            </a:r>
            <a:r>
              <a:rPr lang="ru-RU" sz="2400" dirty="0"/>
              <a:t> емкостного чувствительного элемента емкость равна сумме емкостей двух участков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погруженного </a:t>
            </a:r>
            <a:r>
              <a:rPr lang="ru-RU" sz="2400" dirty="0"/>
              <a:t>в жидкость с диэлектрической проницаемостью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sym typeface="Symbol"/>
              </a:rPr>
              <a:t>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Ж</a:t>
            </a:r>
            <a:r>
              <a:rPr lang="en-US" sz="2400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находящегося </a:t>
            </a:r>
            <a:r>
              <a:rPr lang="ru-RU" sz="2400" dirty="0"/>
              <a:t>в газовой среде с диэлектрической проницаемостью </a:t>
            </a:r>
            <a:r>
              <a:rPr lang="ru-RU" sz="2400" b="1" dirty="0">
                <a:solidFill>
                  <a:srgbClr val="FF0000"/>
                </a:solidFill>
                <a:sym typeface="Symbol"/>
              </a:rPr>
              <a:t></a:t>
            </a:r>
            <a:r>
              <a:rPr lang="ru-RU" sz="2400" b="1" baseline="-25000" dirty="0">
                <a:solidFill>
                  <a:srgbClr val="FF0000"/>
                </a:solidFill>
              </a:rPr>
              <a:t>С</a:t>
            </a:r>
            <a:r>
              <a:rPr lang="ru-RU" sz="2400" b="1" dirty="0">
                <a:solidFill>
                  <a:srgbClr val="FF0000"/>
                </a:solidFill>
              </a:rPr>
              <a:t>  </a:t>
            </a:r>
            <a:r>
              <a:rPr lang="ru-RU" sz="2400" dirty="0"/>
              <a:t>(для воздуха </a:t>
            </a:r>
            <a:r>
              <a:rPr lang="ru-RU" sz="2400" b="1" dirty="0">
                <a:solidFill>
                  <a:srgbClr val="0000FF"/>
                </a:solidFill>
                <a:sym typeface="Symbol"/>
              </a:rPr>
              <a:t></a:t>
            </a:r>
            <a:r>
              <a:rPr lang="ru-RU" sz="2400" b="1" baseline="-25000" dirty="0">
                <a:solidFill>
                  <a:srgbClr val="0000FF"/>
                </a:solidFill>
              </a:rPr>
              <a:t>В</a:t>
            </a:r>
            <a:r>
              <a:rPr lang="ru-RU" sz="2400" b="1" dirty="0">
                <a:solidFill>
                  <a:srgbClr val="0000FF"/>
                </a:solidFill>
              </a:rPr>
              <a:t>=1</a:t>
            </a:r>
            <a:r>
              <a:rPr lang="ru-RU" sz="2400" dirty="0" smtClean="0"/>
              <a:t>)</a:t>
            </a:r>
            <a:r>
              <a:rPr lang="en-US" sz="2400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где </a:t>
            </a:r>
            <a:r>
              <a:rPr lang="ru-RU" sz="2400" b="1" dirty="0">
                <a:solidFill>
                  <a:srgbClr val="FF0000"/>
                </a:solidFill>
                <a:sym typeface="Symbol"/>
              </a:rPr>
              <a:t></a:t>
            </a:r>
            <a:r>
              <a:rPr lang="ru-RU" sz="2400" b="1" baseline="-25000" dirty="0">
                <a:solidFill>
                  <a:srgbClr val="FF0000"/>
                </a:solidFill>
              </a:rPr>
              <a:t>0</a:t>
            </a:r>
            <a:r>
              <a:rPr lang="ru-RU" sz="2400" dirty="0"/>
              <a:t> – абсолютная диэлектрическая проницаемость вакуума.</a:t>
            </a:r>
          </a:p>
          <a:p>
            <a:pPr marL="0" indent="3619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Емкостный чувствительный элемент для электропроводных жидкостей представляет собой металлический электрод, покрытый фторопластовой изоляцией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3619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В </a:t>
            </a:r>
            <a:r>
              <a:rPr lang="ru-RU" sz="2400" dirty="0"/>
              <a:t>качестве второго электрода используется либо стенка резервуара, если она металлическая, либо специальный металлический электрод, если стенка выполнена из диэлектрика.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4580" name="Объект 4"/>
          <p:cNvGraphicFramePr>
            <a:graphicFrameLocks noChangeAspect="1"/>
          </p:cNvGraphicFramePr>
          <p:nvPr/>
        </p:nvGraphicFramePr>
        <p:xfrm>
          <a:off x="1979613" y="2708275"/>
          <a:ext cx="47942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3" imgW="2819160" imgH="596880" progId="Equation.3">
                  <p:embed/>
                </p:oleObj>
              </mc:Choice>
              <mc:Fallback>
                <p:oleObj name="Формула" r:id="rId3" imgW="2819160" imgH="5968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08275"/>
                        <a:ext cx="4794250" cy="1014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119812"/>
          </a:xfrm>
        </p:spPr>
        <p:txBody>
          <a:bodyPr rtlCol="0">
            <a:noAutofit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В емкостных уровнемерах преобразование емкости в выходной сигнал производится или на основе применения мостовых схем или на основе импульсного принципа, когда используются переходные процессы в цепи датчика, периодически подключаемого к источнику постоянного </a:t>
            </a:r>
            <a:r>
              <a:rPr lang="ru-RU" sz="2400" dirty="0" smtClean="0"/>
              <a:t>напряжения.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На </a:t>
            </a:r>
            <a:r>
              <a:rPr lang="ru-RU" sz="2400" dirty="0"/>
              <a:t>первом принципе основано действие уровнемера типа </a:t>
            </a:r>
            <a:r>
              <a:rPr lang="ru-RU" sz="2400" b="1" dirty="0">
                <a:solidFill>
                  <a:srgbClr val="0000FF"/>
                </a:solidFill>
              </a:rPr>
              <a:t>ЭИУ-1</a:t>
            </a:r>
            <a:r>
              <a:rPr lang="ru-RU" sz="2400" dirty="0"/>
              <a:t>, с верхним пределом измерений </a:t>
            </a:r>
            <a:r>
              <a:rPr lang="ru-RU" sz="2400" b="1" dirty="0">
                <a:solidFill>
                  <a:srgbClr val="0000FF"/>
                </a:solidFill>
              </a:rPr>
              <a:t>20 м </a:t>
            </a:r>
            <a:r>
              <a:rPr lang="ru-RU" sz="2400" dirty="0"/>
              <a:t>и классом точности </a:t>
            </a:r>
            <a:r>
              <a:rPr lang="ru-RU" sz="2400" b="1" dirty="0" smtClean="0">
                <a:solidFill>
                  <a:srgbClr val="0000FF"/>
                </a:solidFill>
              </a:rPr>
              <a:t>1,5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На </a:t>
            </a:r>
            <a:r>
              <a:rPr lang="ru-RU" sz="2400" dirty="0"/>
              <a:t>втором принципе основано действие уровнемера типа </a:t>
            </a:r>
            <a:r>
              <a:rPr lang="ru-RU" sz="2400" b="1" dirty="0">
                <a:solidFill>
                  <a:srgbClr val="0000FF"/>
                </a:solidFill>
              </a:rPr>
              <a:t>РУС</a:t>
            </a:r>
            <a:r>
              <a:rPr lang="ru-RU" sz="2400" dirty="0"/>
              <a:t> с верхним пределом измерений </a:t>
            </a:r>
            <a:r>
              <a:rPr lang="ru-RU" sz="2400" b="1" dirty="0">
                <a:solidFill>
                  <a:srgbClr val="0000FF"/>
                </a:solidFill>
              </a:rPr>
              <a:t>20 м</a:t>
            </a:r>
            <a:r>
              <a:rPr lang="ru-RU" sz="2400" dirty="0"/>
              <a:t>, классом точности </a:t>
            </a:r>
            <a:r>
              <a:rPr lang="ru-RU" sz="2400" b="1" dirty="0">
                <a:solidFill>
                  <a:srgbClr val="0000FF"/>
                </a:solidFill>
              </a:rPr>
              <a:t>1</a:t>
            </a:r>
            <a:r>
              <a:rPr lang="ru-RU" sz="2400" dirty="0"/>
              <a:t> и выходными токовыми сигналами: </a:t>
            </a:r>
            <a:r>
              <a:rPr lang="ru-RU" sz="2400" b="1" dirty="0">
                <a:solidFill>
                  <a:srgbClr val="0000FF"/>
                </a:solidFill>
              </a:rPr>
              <a:t>0…5 мА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0000FF"/>
                </a:solidFill>
              </a:rPr>
              <a:t>0…20 мА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0000FF"/>
                </a:solidFill>
              </a:rPr>
              <a:t>4…20 </a:t>
            </a:r>
            <a:r>
              <a:rPr lang="ru-RU" sz="2400" b="1" dirty="0" smtClean="0">
                <a:solidFill>
                  <a:srgbClr val="0000FF"/>
                </a:solidFill>
              </a:rPr>
              <a:t>мА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Уровнемер типа </a:t>
            </a:r>
            <a:r>
              <a:rPr lang="ru-RU" sz="2400" b="1" dirty="0">
                <a:solidFill>
                  <a:srgbClr val="0000FF"/>
                </a:solidFill>
              </a:rPr>
              <a:t>ДУЕ-1</a:t>
            </a:r>
            <a:r>
              <a:rPr lang="ru-RU" sz="2400" dirty="0"/>
              <a:t> имеет верхние пределы измерений от </a:t>
            </a:r>
            <a:r>
              <a:rPr lang="ru-RU" sz="2400" b="1" dirty="0">
                <a:solidFill>
                  <a:srgbClr val="0000FF"/>
                </a:solidFill>
              </a:rPr>
              <a:t>0,4</a:t>
            </a:r>
            <a:r>
              <a:rPr lang="ru-RU" sz="2400" dirty="0"/>
              <a:t> до </a:t>
            </a:r>
            <a:r>
              <a:rPr lang="ru-RU" sz="2400" b="1" dirty="0">
                <a:solidFill>
                  <a:srgbClr val="0000FF"/>
                </a:solidFill>
              </a:rPr>
              <a:t>16 м</a:t>
            </a:r>
            <a:r>
              <a:rPr lang="ru-RU" sz="2400" dirty="0"/>
              <a:t>, выходные токовые сигналами: </a:t>
            </a:r>
            <a:r>
              <a:rPr lang="ru-RU" sz="2400" b="1" dirty="0">
                <a:solidFill>
                  <a:srgbClr val="0000FF"/>
                </a:solidFill>
              </a:rPr>
              <a:t>0…5 мА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0000FF"/>
                </a:solidFill>
              </a:rPr>
              <a:t>0…20 мА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0000FF"/>
                </a:solidFill>
              </a:rPr>
              <a:t>4…20 </a:t>
            </a:r>
            <a:r>
              <a:rPr lang="ru-RU" sz="2400" b="1" dirty="0" smtClean="0">
                <a:solidFill>
                  <a:srgbClr val="0000FF"/>
                </a:solidFill>
              </a:rPr>
              <a:t>мА</a:t>
            </a:r>
            <a:r>
              <a:rPr lang="ru-RU" sz="2400" dirty="0" smtClean="0"/>
              <a:t>; обеспечивает передачу </a:t>
            </a:r>
            <a:r>
              <a:rPr lang="ru-RU" sz="2400" dirty="0"/>
              <a:t>информации по каналу </a:t>
            </a:r>
            <a:r>
              <a:rPr lang="ru-RU" sz="2400" b="1" dirty="0" smtClean="0">
                <a:solidFill>
                  <a:srgbClr val="0000FF"/>
                </a:solidFill>
              </a:rPr>
              <a:t>RS-485</a:t>
            </a:r>
            <a:r>
              <a:rPr lang="ru-RU" sz="2400" dirty="0" smtClean="0"/>
              <a:t>.</a:t>
            </a:r>
            <a:endParaRPr lang="ru-RU" sz="2400" dirty="0"/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26627" name="Picture 4" descr="http://www.staroruspribor.ru/files/catalog/gallery/1200/1209/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51063"/>
            <a:ext cx="238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http://www.staroruspribor.ru/files/catalog/gallery/1200/1209/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09813"/>
            <a:ext cx="3048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42900" y="20638"/>
            <a:ext cx="8229600" cy="635000"/>
          </a:xfrm>
        </p:spPr>
        <p:txBody>
          <a:bodyPr/>
          <a:lstStyle/>
          <a:p>
            <a:r>
              <a:rPr lang="en-US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ru-RU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А</a:t>
            </a:r>
            <a:r>
              <a:rPr lang="ru-RU" altLang="ru-RU" sz="2400" b="1" smtClean="0">
                <a:solidFill>
                  <a:srgbClr val="0000FF"/>
                </a:solidFill>
              </a:rPr>
              <a:t>кустические, радарые, ультразвуковые уровнемеры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46050" y="549275"/>
            <a:ext cx="8928100" cy="3095625"/>
          </a:xfrm>
        </p:spPr>
        <p:txBody>
          <a:bodyPr/>
          <a:lstStyle/>
          <a:p>
            <a:pPr marL="0" indent="3619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/>
              <a:t>В таких уровнемерах используется принцип локации, при котором измерение уровня  осуществляется по времени прохождения ультразвуковыми колебаниями или высокочастотными радиоволнами расстояния от излучателя до границы раздела двух сред (воздуха и продукта) и обратно.</a:t>
            </a:r>
          </a:p>
          <a:p>
            <a:pPr marL="0" indent="3619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/>
              <a:t>У </a:t>
            </a:r>
            <a:r>
              <a:rPr lang="ru-RU" altLang="ru-RU" sz="2400" b="1" i="1" smtClean="0">
                <a:solidFill>
                  <a:srgbClr val="FF0000"/>
                </a:solidFill>
              </a:rPr>
              <a:t>акустических уровнемеров</a:t>
            </a:r>
            <a:r>
              <a:rPr lang="ru-RU" altLang="ru-RU" sz="2400" smtClean="0"/>
              <a:t> излучатель находится над резервуаром с контролируемым продуктом, у </a:t>
            </a:r>
            <a:r>
              <a:rPr lang="ru-RU" altLang="ru-RU" sz="2400" b="1" i="1" smtClean="0">
                <a:solidFill>
                  <a:srgbClr val="FF0000"/>
                </a:solidFill>
              </a:rPr>
              <a:t>ультразвуковых</a:t>
            </a:r>
            <a:r>
              <a:rPr lang="ru-RU" altLang="ru-RU" sz="2400" smtClean="0"/>
              <a:t> – под резервуаром.</a:t>
            </a:r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654" name="AutoShape 19" descr="Гибкий скручиваемый U-образный манометр Slack Tube 12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7655" name="Picture 2" descr="http://xn----gtbzlm3e.xn--p1ai/upload/image/1_yrovnemer_6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278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Прямоугольник 3"/>
          <p:cNvSpPr>
            <a:spLocks noChangeArrowheads="1"/>
          </p:cNvSpPr>
          <p:nvPr/>
        </p:nvSpPr>
        <p:spPr bwMode="auto">
          <a:xfrm>
            <a:off x="177800" y="5251450"/>
            <a:ext cx="8836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Первичные преобразователи могут иметь различные модификации: для жидкостей, для сильно пенящихся жидкостей, для сыпучих продуктов, для кусковых материалов, для взрывоопасных сред.</a:t>
            </a:r>
          </a:p>
        </p:txBody>
      </p:sp>
      <p:sp>
        <p:nvSpPr>
          <p:cNvPr id="27657" name="Прямоугольник 5"/>
          <p:cNvSpPr>
            <a:spLocks noChangeArrowheads="1"/>
          </p:cNvSpPr>
          <p:nvPr/>
        </p:nvSpPr>
        <p:spPr bwMode="auto">
          <a:xfrm>
            <a:off x="163513" y="3465513"/>
            <a:ext cx="6569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/>
              <a:t>Акустический уровнемер </a:t>
            </a:r>
            <a:r>
              <a:rPr lang="ru-RU" altLang="ru-RU" sz="2400"/>
              <a:t>типа </a:t>
            </a:r>
            <a:r>
              <a:rPr lang="ru-RU" altLang="ru-RU" sz="2400" b="1">
                <a:solidFill>
                  <a:srgbClr val="0000FF"/>
                </a:solidFill>
              </a:rPr>
              <a:t>ЭХО-5</a:t>
            </a:r>
            <a:r>
              <a:rPr lang="ru-RU" altLang="ru-RU" sz="2400"/>
              <a:t> имеет верхние пределы измерений </a:t>
            </a:r>
            <a:r>
              <a:rPr lang="ru-RU" altLang="ru-RU" sz="2400" b="1">
                <a:solidFill>
                  <a:srgbClr val="0000FF"/>
                </a:solidFill>
              </a:rPr>
              <a:t>4…30 м</a:t>
            </a:r>
            <a:r>
              <a:rPr lang="ru-RU" altLang="ru-RU" sz="2400"/>
              <a:t>; выходные токовые сигналы </a:t>
            </a:r>
            <a:r>
              <a:rPr lang="ru-RU" altLang="ru-RU" sz="2400" b="1">
                <a:solidFill>
                  <a:srgbClr val="0000FF"/>
                </a:solidFill>
              </a:rPr>
              <a:t>0…5 мА</a:t>
            </a:r>
            <a:r>
              <a:rPr lang="ru-RU" altLang="ru-RU" sz="2400"/>
              <a:t>, </a:t>
            </a:r>
            <a:r>
              <a:rPr lang="ru-RU" altLang="ru-RU" sz="2400" b="1">
                <a:solidFill>
                  <a:srgbClr val="0000FF"/>
                </a:solidFill>
              </a:rPr>
              <a:t>4…20 мА</a:t>
            </a:r>
            <a:r>
              <a:rPr lang="ru-RU" altLang="ru-RU" sz="2400"/>
              <a:t>; цифровые сигналы по интерфейсам </a:t>
            </a:r>
            <a:r>
              <a:rPr lang="en-US" altLang="ru-RU" sz="2400" b="1">
                <a:solidFill>
                  <a:srgbClr val="0000FF"/>
                </a:solidFill>
              </a:rPr>
              <a:t>RS</a:t>
            </a:r>
            <a:r>
              <a:rPr lang="ru-RU" altLang="ru-RU" sz="2400" b="1">
                <a:solidFill>
                  <a:srgbClr val="0000FF"/>
                </a:solidFill>
              </a:rPr>
              <a:t>-232 </a:t>
            </a:r>
            <a:r>
              <a:rPr lang="ru-RU" altLang="ru-RU" sz="2400"/>
              <a:t>и </a:t>
            </a:r>
            <a:r>
              <a:rPr lang="en-US" altLang="ru-RU" sz="2400" b="1">
                <a:solidFill>
                  <a:srgbClr val="0000FF"/>
                </a:solidFill>
              </a:rPr>
              <a:t>RS</a:t>
            </a:r>
            <a:r>
              <a:rPr lang="ru-RU" altLang="ru-RU" sz="2400" b="1">
                <a:solidFill>
                  <a:srgbClr val="0000FF"/>
                </a:solidFill>
              </a:rPr>
              <a:t>-485</a:t>
            </a:r>
            <a:r>
              <a:rPr lang="ru-RU" altLang="ru-RU" sz="2400"/>
              <a:t>; класс точности </a:t>
            </a:r>
            <a:r>
              <a:rPr lang="ru-RU" altLang="ru-RU" sz="2400" b="1">
                <a:solidFill>
                  <a:srgbClr val="0000FF"/>
                </a:solidFill>
              </a:rPr>
              <a:t>1,5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6" name="AutoShape 19" descr="Гибкий скручиваемый U-образный манометр Slack Tube 12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8677" name="Picture 2" descr="http://www.multiplex-eng.com/uploads/4/5/0/9/45098713/1733906.jpg?1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441700"/>
            <a:ext cx="18764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988" y="404813"/>
            <a:ext cx="87947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Ультразвуковой преобразователь уровня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EchoTREK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имеет</a:t>
            </a:r>
            <a:r>
              <a:rPr lang="en-US" sz="2400" dirty="0"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верхние </a:t>
            </a:r>
            <a:r>
              <a:rPr lang="ru-RU" sz="2400" dirty="0">
                <a:latin typeface="+mn-lt"/>
                <a:cs typeface="+mn-cs"/>
              </a:rPr>
              <a:t>пределы измерений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0,2…25 м </a:t>
            </a:r>
            <a:r>
              <a:rPr lang="ru-RU" sz="2400" dirty="0">
                <a:latin typeface="+mn-lt"/>
                <a:cs typeface="+mn-cs"/>
              </a:rPr>
              <a:t>(для жидкостей) и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0,6…60 м</a:t>
            </a:r>
            <a:r>
              <a:rPr lang="ru-RU" sz="2400" dirty="0">
                <a:latin typeface="+mn-lt"/>
                <a:cs typeface="+mn-cs"/>
              </a:rPr>
              <a:t> (для сыпучих материалов</a:t>
            </a:r>
            <a:r>
              <a:rPr lang="ru-RU" sz="2400" dirty="0">
                <a:latin typeface="+mn-lt"/>
                <a:cs typeface="+mn-cs"/>
              </a:rPr>
              <a:t>);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выходные </a:t>
            </a:r>
            <a:r>
              <a:rPr lang="ru-RU" sz="2400" dirty="0">
                <a:latin typeface="+mn-lt"/>
                <a:cs typeface="+mn-cs"/>
              </a:rPr>
              <a:t>сигналы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4…20 мА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HART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RS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-485</a:t>
            </a:r>
            <a:r>
              <a:rPr lang="ru-RU" sz="2400" dirty="0">
                <a:latin typeface="+mn-lt"/>
                <a:cs typeface="+mn-cs"/>
              </a:rPr>
              <a:t>;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погрешность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± 0,5 %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sp>
        <p:nvSpPr>
          <p:cNvPr id="28679" name="AutoShape 4" descr="Уровнемер EchoTREK для сыпучих материалов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55838"/>
            <a:ext cx="1104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Прямоугольник 9"/>
          <p:cNvSpPr>
            <a:spLocks noChangeArrowheads="1"/>
          </p:cNvSpPr>
          <p:nvPr/>
        </p:nvSpPr>
        <p:spPr bwMode="auto">
          <a:xfrm>
            <a:off x="1020763" y="2744788"/>
            <a:ext cx="221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/>
              <a:t>для жидкостей</a:t>
            </a:r>
          </a:p>
        </p:txBody>
      </p:sp>
      <p:sp>
        <p:nvSpPr>
          <p:cNvPr id="28682" name="Прямоугольник 13"/>
          <p:cNvSpPr>
            <a:spLocks noChangeArrowheads="1"/>
          </p:cNvSpPr>
          <p:nvPr/>
        </p:nvSpPr>
        <p:spPr bwMode="auto">
          <a:xfrm>
            <a:off x="4757738" y="2487613"/>
            <a:ext cx="1995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/>
              <a:t>для сыпучих материалов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07950" y="312738"/>
            <a:ext cx="8928100" cy="1825625"/>
          </a:xfrm>
        </p:spPr>
        <p:txBody>
          <a:bodyPr/>
          <a:lstStyle/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b="1" i="1" smtClean="0"/>
              <a:t>Радарный уровнемер</a:t>
            </a:r>
            <a:r>
              <a:rPr lang="ru-RU" altLang="ru-RU" sz="2400" smtClean="0"/>
              <a:t> </a:t>
            </a:r>
            <a:r>
              <a:rPr lang="ru-RU" altLang="ru-RU" sz="2400" b="1" smtClean="0">
                <a:solidFill>
                  <a:srgbClr val="0000FF"/>
                </a:solidFill>
              </a:rPr>
              <a:t>УЛМ-11</a:t>
            </a:r>
            <a:r>
              <a:rPr lang="ru-RU" altLang="ru-RU" sz="2400" smtClean="0"/>
              <a:t> работает в миллиметровом диапазоне радиоволн (с частотой </a:t>
            </a:r>
            <a:r>
              <a:rPr lang="ru-RU" altLang="ru-RU" sz="2400" b="1" smtClean="0">
                <a:solidFill>
                  <a:srgbClr val="0000FF"/>
                </a:solidFill>
              </a:rPr>
              <a:t>94 ГГц</a:t>
            </a:r>
            <a:r>
              <a:rPr lang="ru-RU" altLang="ru-RU" sz="2400" smtClean="0"/>
              <a:t>).</a:t>
            </a:r>
          </a:p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smtClean="0"/>
              <a:t>Имеет верхний предел измерений </a:t>
            </a:r>
            <a:r>
              <a:rPr lang="ru-RU" altLang="ru-RU" sz="2400" b="1" smtClean="0">
                <a:solidFill>
                  <a:srgbClr val="0000FF"/>
                </a:solidFill>
              </a:rPr>
              <a:t>25 м</a:t>
            </a:r>
            <a:r>
              <a:rPr lang="ru-RU" altLang="ru-RU" sz="2400" smtClean="0"/>
              <a:t>; выходные сигналы </a:t>
            </a:r>
            <a:r>
              <a:rPr lang="ru-RU" altLang="ru-RU" sz="2400" b="1" smtClean="0">
                <a:solidFill>
                  <a:srgbClr val="0000FF"/>
                </a:solidFill>
              </a:rPr>
              <a:t>4…20 мА</a:t>
            </a:r>
            <a:r>
              <a:rPr lang="ru-RU" altLang="ru-RU" sz="2400" smtClean="0"/>
              <a:t>, </a:t>
            </a:r>
            <a:r>
              <a:rPr lang="en-US" altLang="ru-RU" sz="2400" b="1" smtClean="0">
                <a:solidFill>
                  <a:srgbClr val="0000FF"/>
                </a:solidFill>
              </a:rPr>
              <a:t>RS</a:t>
            </a:r>
            <a:r>
              <a:rPr lang="ru-RU" altLang="ru-RU" sz="2400" b="1" smtClean="0">
                <a:solidFill>
                  <a:srgbClr val="0000FF"/>
                </a:solidFill>
              </a:rPr>
              <a:t>-485</a:t>
            </a:r>
            <a:r>
              <a:rPr lang="ru-RU" altLang="ru-RU" sz="2400" smtClean="0"/>
              <a:t>; погрешность </a:t>
            </a:r>
            <a:r>
              <a:rPr lang="ru-RU" altLang="ru-RU" sz="2400" b="1" smtClean="0">
                <a:solidFill>
                  <a:srgbClr val="0000FF"/>
                </a:solidFill>
              </a:rPr>
              <a:t>± (1…10) мм</a:t>
            </a:r>
            <a:r>
              <a:rPr lang="ru-RU" altLang="ru-RU" sz="2400" smtClean="0"/>
              <a:t>.</a:t>
            </a:r>
          </a:p>
        </p:txBody>
      </p:sp>
      <p:sp>
        <p:nvSpPr>
          <p:cNvPr id="29699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9701" name="AutoShape 19" descr="Гибкий скручиваемый U-образный манометр Slack Tube 12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9702" name="AutoShape 4" descr="Уровнемер EchoTREK для сыпучих материалов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03" name="Picture 2" descr="http://www.td-urovnemer.ru/files/catalog/1614/gallery/big/ulm-11a1_2_148489785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84467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35000"/>
          </a:xfrm>
        </p:spPr>
        <p:txBody>
          <a:bodyPr/>
          <a:lstStyle/>
          <a:p>
            <a:r>
              <a:rPr lang="en-US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ru-RU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smtClean="0">
                <a:solidFill>
                  <a:srgbClr val="0000FF"/>
                </a:solidFill>
              </a:rPr>
              <a:t>Сигнализаторы уровня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07950" y="4221163"/>
            <a:ext cx="8928100" cy="2592387"/>
          </a:xfrm>
        </p:spPr>
        <p:txBody>
          <a:bodyPr/>
          <a:lstStyle/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smtClean="0"/>
              <a:t>Поплавковые сигнализаторы узкого диапазона могут быть фланцевые и камерные.</a:t>
            </a:r>
          </a:p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smtClean="0"/>
              <a:t>Первые монтируются на стенке резервуара, в которой предварительно выполняется отверстие и приваривается фланец; вторые имеют камеру, подключаемую к резервуару с помощью трубок.</a:t>
            </a:r>
          </a:p>
        </p:txBody>
      </p:sp>
      <p:sp>
        <p:nvSpPr>
          <p:cNvPr id="30724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0726" name="Picture 2" descr="реле уровня РМ-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085975"/>
            <a:ext cx="26812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Прямоугольник 3"/>
          <p:cNvSpPr>
            <a:spLocks noChangeArrowheads="1"/>
          </p:cNvSpPr>
          <p:nvPr/>
        </p:nvSpPr>
        <p:spPr bwMode="auto">
          <a:xfrm>
            <a:off x="212725" y="765175"/>
            <a:ext cx="87391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0000FF"/>
                </a:solidFill>
              </a:rPr>
              <a:t>Сигнализаторы уровня </a:t>
            </a:r>
            <a:r>
              <a:rPr lang="ru-RU" altLang="ru-RU" sz="2400"/>
              <a:t>имеют более широкую номенклатуру, чем уровнемеры.</a:t>
            </a:r>
          </a:p>
          <a:p>
            <a:r>
              <a:rPr lang="ru-RU" altLang="ru-RU" sz="2400" b="1" i="1"/>
              <a:t>Поплавковый сигнализатор </a:t>
            </a:r>
            <a:r>
              <a:rPr lang="ru-RU" altLang="ru-RU" sz="2400"/>
              <a:t>уровня типа </a:t>
            </a:r>
            <a:r>
              <a:rPr lang="ru-RU" altLang="ru-RU" sz="2400" b="1">
                <a:solidFill>
                  <a:srgbClr val="0000FF"/>
                </a:solidFill>
              </a:rPr>
              <a:t>РМ-51</a:t>
            </a:r>
            <a:r>
              <a:rPr lang="ru-RU" altLang="ru-RU" sz="2400"/>
              <a:t> относится к средствам измерений широкого диапазона</a:t>
            </a:r>
            <a:r>
              <a:rPr lang="en-US" altLang="ru-RU" sz="2400"/>
              <a:t>.</a:t>
            </a:r>
            <a:endParaRPr lang="ru-RU" altLang="ru-RU" sz="2400"/>
          </a:p>
        </p:txBody>
      </p:sp>
      <p:sp>
        <p:nvSpPr>
          <p:cNvPr id="30728" name="Прямоугольник 5"/>
          <p:cNvSpPr>
            <a:spLocks noChangeArrowheads="1"/>
          </p:cNvSpPr>
          <p:nvPr/>
        </p:nvSpPr>
        <p:spPr bwMode="auto">
          <a:xfrm>
            <a:off x="234950" y="2565400"/>
            <a:ext cx="59039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Работает на основе принципа «поплавок-противовес», имеет регулируемый диапазон срабатывания </a:t>
            </a:r>
            <a:r>
              <a:rPr lang="ru-RU" altLang="ru-RU" sz="2400" b="1">
                <a:solidFill>
                  <a:srgbClr val="0000FF"/>
                </a:solidFill>
              </a:rPr>
              <a:t>0,5…10 м</a:t>
            </a:r>
            <a:r>
              <a:rPr lang="ru-RU" altLang="ru-RU" sz="2400"/>
              <a:t>; погрешность </a:t>
            </a:r>
            <a:r>
              <a:rPr lang="ru-RU" altLang="ru-RU" sz="2400" b="1">
                <a:solidFill>
                  <a:srgbClr val="0000FF"/>
                </a:solidFill>
              </a:rPr>
              <a:t>± 50 мм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2995613" y="2708275"/>
            <a:ext cx="6013450" cy="1296988"/>
          </a:xfrm>
        </p:spPr>
        <p:txBody>
          <a:bodyPr/>
          <a:lstStyle/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b="1" i="1" smtClean="0"/>
              <a:t>Поплавковый камерный </a:t>
            </a:r>
            <a:r>
              <a:rPr lang="ru-RU" altLang="ru-RU" sz="2400" smtClean="0"/>
              <a:t>сигнализатор типа </a:t>
            </a:r>
            <a:r>
              <a:rPr lang="ru-RU" altLang="ru-RU" sz="2400" b="1" smtClean="0">
                <a:solidFill>
                  <a:srgbClr val="0000FF"/>
                </a:solidFill>
              </a:rPr>
              <a:t>РП-40</a:t>
            </a:r>
            <a:r>
              <a:rPr lang="ru-RU" altLang="ru-RU" sz="2400" smtClean="0"/>
              <a:t> имеет нерегулируемый диапазон срабатывания </a:t>
            </a:r>
            <a:r>
              <a:rPr lang="ru-RU" altLang="ru-RU" sz="2400" b="1" smtClean="0">
                <a:solidFill>
                  <a:srgbClr val="0000FF"/>
                </a:solidFill>
              </a:rPr>
              <a:t>40 мм</a:t>
            </a:r>
            <a:r>
              <a:rPr lang="ru-RU" altLang="ru-RU" sz="2400" smtClean="0"/>
              <a:t>, погрешность </a:t>
            </a:r>
            <a:r>
              <a:rPr lang="ru-RU" altLang="ru-RU" sz="2400" b="1" smtClean="0">
                <a:solidFill>
                  <a:srgbClr val="0000FF"/>
                </a:solidFill>
              </a:rPr>
              <a:t>± 10 мм</a:t>
            </a:r>
            <a:r>
              <a:rPr lang="ru-RU" altLang="ru-RU" sz="2400" smtClean="0"/>
              <a:t>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-225425"/>
            <a:ext cx="2857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168275" y="404813"/>
            <a:ext cx="6265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/>
              <a:t>Поплавковый фланцевый </a:t>
            </a:r>
            <a:r>
              <a:rPr lang="ru-RU" altLang="ru-RU" sz="2400"/>
              <a:t>сигнализатор типа </a:t>
            </a:r>
            <a:r>
              <a:rPr lang="ru-RU" altLang="ru-RU" sz="2400" b="1">
                <a:solidFill>
                  <a:srgbClr val="0000FF"/>
                </a:solidFill>
              </a:rPr>
              <a:t>ДРУ-2</a:t>
            </a:r>
            <a:r>
              <a:rPr lang="ru-RU" altLang="ru-RU" sz="2400"/>
              <a:t> имеет нерегулируемый диапазон срабатывания </a:t>
            </a:r>
            <a:r>
              <a:rPr lang="ru-RU" altLang="ru-RU" sz="2400" b="1">
                <a:solidFill>
                  <a:srgbClr val="0000FF"/>
                </a:solidFill>
              </a:rPr>
              <a:t>40 мм</a:t>
            </a:r>
            <a:r>
              <a:rPr lang="ru-RU" altLang="ru-RU" sz="2400"/>
              <a:t>, погрешность </a:t>
            </a:r>
            <a:r>
              <a:rPr lang="ru-RU" altLang="ru-RU" sz="2400" b="1">
                <a:solidFill>
                  <a:srgbClr val="0000FF"/>
                </a:solidFill>
              </a:rPr>
              <a:t>± 10 мм</a:t>
            </a:r>
            <a:r>
              <a:rPr lang="ru-RU" altLang="ru-RU" sz="2400"/>
              <a:t>.</a:t>
            </a:r>
          </a:p>
          <a:p>
            <a:endParaRPr lang="ru-RU" altLang="ru-RU" sz="2400"/>
          </a:p>
        </p:txBody>
      </p:sp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168275" y="4797425"/>
            <a:ext cx="5480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/>
              <a:t>Буйковый сигнализатор </a:t>
            </a:r>
            <a:r>
              <a:rPr lang="ru-RU" altLang="ru-RU" sz="2400"/>
              <a:t>уровня типа </a:t>
            </a:r>
            <a:r>
              <a:rPr lang="ru-RU" altLang="ru-RU" sz="2400" b="1">
                <a:solidFill>
                  <a:srgbClr val="0000FF"/>
                </a:solidFill>
              </a:rPr>
              <a:t>ДУЖЕ-200М</a:t>
            </a:r>
            <a:r>
              <a:rPr lang="ru-RU" altLang="ru-RU" sz="2400"/>
              <a:t> имеет регулируемый диапазон срабатывания </a:t>
            </a:r>
            <a:r>
              <a:rPr lang="ru-RU" altLang="ru-RU" sz="2400" b="1">
                <a:solidFill>
                  <a:srgbClr val="0000FF"/>
                </a:solidFill>
              </a:rPr>
              <a:t>0,1…3 м</a:t>
            </a:r>
            <a:r>
              <a:rPr lang="ru-RU" altLang="ru-RU" sz="2400"/>
              <a:t>, погрешность </a:t>
            </a:r>
            <a:r>
              <a:rPr lang="ru-RU" altLang="ru-RU" sz="2400" b="1">
                <a:solidFill>
                  <a:srgbClr val="0000FF"/>
                </a:solidFill>
              </a:rPr>
              <a:t>± 4 мм</a:t>
            </a:r>
            <a:r>
              <a:rPr lang="ru-RU" altLang="ru-RU" sz="2400"/>
              <a:t>.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22923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149725"/>
            <a:ext cx="338613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altLang="ru-RU" sz="2400" b="1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8928100" cy="6121400"/>
          </a:xfrm>
        </p:spPr>
        <p:txBody>
          <a:bodyPr rtlCol="0">
            <a:noAutofit/>
          </a:bodyPr>
          <a:lstStyle/>
          <a:p>
            <a:pPr marL="0" indent="3571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Уровнем</a:t>
            </a:r>
            <a:r>
              <a:rPr lang="ru-RU" sz="2400" dirty="0"/>
              <a:t> называется высота заполнения технологического аппарата рабочей средой – жидкостью или сыпучим </a:t>
            </a:r>
            <a:r>
              <a:rPr lang="ru-RU" sz="2400" dirty="0" smtClean="0"/>
              <a:t>материалом.</a:t>
            </a:r>
          </a:p>
          <a:p>
            <a:pPr marL="0" indent="3571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Средства </a:t>
            </a:r>
            <a:r>
              <a:rPr lang="ru-RU" sz="2400" dirty="0"/>
              <a:t>измерений уровня делят </a:t>
            </a:r>
            <a:r>
              <a:rPr lang="ru-RU" sz="2400" dirty="0" smtClean="0"/>
              <a:t>на</a:t>
            </a:r>
          </a:p>
          <a:p>
            <a:pPr marL="714375" indent="-357188" fontAlgn="auto">
              <a:spcAft>
                <a:spcPts val="0"/>
              </a:spcAft>
              <a:tabLst>
                <a:tab pos="623888" algn="l"/>
              </a:tabLst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уровнемеры</a:t>
            </a:r>
            <a:r>
              <a:rPr lang="ru-RU" sz="2400" dirty="0" smtClean="0"/>
              <a:t>;</a:t>
            </a:r>
          </a:p>
          <a:p>
            <a:pPr marL="714375" indent="-357188" fontAlgn="auto">
              <a:spcAft>
                <a:spcPts val="0"/>
              </a:spcAft>
              <a:tabLst>
                <a:tab pos="623888" algn="l"/>
              </a:tabLst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сигнализаторы </a:t>
            </a:r>
            <a:r>
              <a:rPr lang="ru-RU" sz="2400" b="1" i="1" dirty="0">
                <a:solidFill>
                  <a:srgbClr val="0000FF"/>
                </a:solidFill>
              </a:rPr>
              <a:t>уровня </a:t>
            </a:r>
            <a:r>
              <a:rPr lang="ru-RU" sz="2400" dirty="0"/>
              <a:t>(датчики-реле уровня).</a:t>
            </a:r>
          </a:p>
          <a:p>
            <a:pPr marL="0" indent="3571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У первых при непрерывном изменении уровня </a:t>
            </a:r>
            <a:r>
              <a:rPr lang="ru-RU" sz="2400" b="1" i="1" dirty="0"/>
              <a:t>выходная величина</a:t>
            </a:r>
            <a:r>
              <a:rPr lang="ru-RU" sz="2400" dirty="0"/>
              <a:t> (показания или унифицированный сигнал) изменяется </a:t>
            </a:r>
            <a:r>
              <a:rPr lang="ru-RU" sz="2400" b="1" i="1" dirty="0">
                <a:solidFill>
                  <a:srgbClr val="0000FF"/>
                </a:solidFill>
              </a:rPr>
              <a:t>пропорционально</a:t>
            </a:r>
            <a:r>
              <a:rPr lang="ru-RU" sz="2400" dirty="0"/>
              <a:t>, у вторых </a:t>
            </a:r>
            <a:r>
              <a:rPr lang="ru-RU" sz="2400" dirty="0" smtClean="0"/>
              <a:t> - </a:t>
            </a:r>
            <a:r>
              <a:rPr lang="ru-RU" sz="2400" b="1" i="1" dirty="0" smtClean="0">
                <a:solidFill>
                  <a:srgbClr val="0000FF"/>
                </a:solidFill>
              </a:rPr>
              <a:t>дискретно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релейно</a:t>
            </a:r>
            <a:r>
              <a:rPr lang="ru-RU" sz="2400" dirty="0" smtClean="0"/>
              <a:t>).</a:t>
            </a:r>
          </a:p>
          <a:p>
            <a:pPr marL="0" indent="3571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Средства </a:t>
            </a:r>
            <a:r>
              <a:rPr lang="ru-RU" sz="2400" dirty="0"/>
              <a:t>измерений уровня подразделяют на виды, наибольшее распространение из которых получили следующие:</a:t>
            </a:r>
          </a:p>
          <a:p>
            <a:pPr marL="714375" indent="-357188" fontAlgn="auto">
              <a:spcAft>
                <a:spcPts val="0"/>
              </a:spcAft>
              <a:defRPr/>
            </a:pPr>
            <a:r>
              <a:rPr lang="ru-RU" sz="2400" dirty="0" smtClean="0"/>
              <a:t>поплавковые </a:t>
            </a:r>
            <a:r>
              <a:rPr lang="ru-RU" sz="2400" dirty="0"/>
              <a:t>и </a:t>
            </a:r>
            <a:r>
              <a:rPr lang="ru-RU" sz="2400" dirty="0" err="1"/>
              <a:t>буйковые</a:t>
            </a:r>
            <a:r>
              <a:rPr lang="ru-RU" sz="2400" dirty="0"/>
              <a:t>;</a:t>
            </a:r>
          </a:p>
          <a:p>
            <a:pPr marL="714375" indent="-357188" fontAlgn="auto">
              <a:spcAft>
                <a:spcPts val="0"/>
              </a:spcAft>
              <a:defRPr/>
            </a:pPr>
            <a:r>
              <a:rPr lang="ru-RU" sz="2400" dirty="0" smtClean="0"/>
              <a:t>гидростатические</a:t>
            </a:r>
            <a:r>
              <a:rPr lang="ru-RU" sz="2400" dirty="0"/>
              <a:t>;</a:t>
            </a:r>
          </a:p>
          <a:p>
            <a:pPr marL="714375" indent="-357188" fontAlgn="auto">
              <a:spcAft>
                <a:spcPts val="0"/>
              </a:spcAft>
              <a:defRPr/>
            </a:pPr>
            <a:r>
              <a:rPr lang="ru-RU" sz="2400" dirty="0" smtClean="0"/>
              <a:t>электрические</a:t>
            </a:r>
            <a:r>
              <a:rPr lang="ru-RU" sz="2400" dirty="0"/>
              <a:t>;</a:t>
            </a:r>
          </a:p>
          <a:p>
            <a:pPr marL="714375" indent="-357188" fontAlgn="auto">
              <a:spcAft>
                <a:spcPts val="0"/>
              </a:spcAft>
              <a:defRPr/>
            </a:pPr>
            <a:r>
              <a:rPr lang="ru-RU" sz="2400" dirty="0" smtClean="0"/>
              <a:t>акустические</a:t>
            </a:r>
            <a:r>
              <a:rPr lang="ru-RU" sz="2400" dirty="0"/>
              <a:t>, ультразвуковые и радарные.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229600" cy="5865812"/>
          </a:xfrm>
        </p:spPr>
        <p:txBody>
          <a:bodyPr rtlCol="0">
            <a:normAutofit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Сигнализаторы уровня типа </a:t>
            </a:r>
            <a:r>
              <a:rPr lang="ru-RU" sz="2400" b="1" dirty="0">
                <a:solidFill>
                  <a:srgbClr val="0000FF"/>
                </a:solidFill>
              </a:rPr>
              <a:t>СУС</a:t>
            </a:r>
            <a:r>
              <a:rPr lang="ru-RU" sz="2400" dirty="0"/>
              <a:t> могут иметь емкостные или индуктивные чувствительные элементы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Обеспечивают </a:t>
            </a:r>
            <a:r>
              <a:rPr lang="ru-RU" sz="2400" dirty="0"/>
              <a:t>возможность сигнализации уровня жидкости, сыпучих, зерновых и кусковых материалов. Состоят из одного или двух первичных преобразователей и одного вторичного преобразователя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подходе уровня контролируемой среды к первичному преобразователю изменяется емкость (индуктивность) чувствительного элемента, которая преобразуется в напряжение постоянного тока, управляющее работой выходного реле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Погрешность срабатывания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реле  </a:t>
            </a:r>
            <a:r>
              <a:rPr lang="ru-RU" sz="2400" b="1" dirty="0">
                <a:solidFill>
                  <a:srgbClr val="0000FF"/>
                </a:solidFill>
              </a:rPr>
              <a:t>± 30 мм</a:t>
            </a:r>
            <a:r>
              <a:rPr lang="ru-RU" sz="24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3272" r="7980" b="7224"/>
          <a:stretch>
            <a:fillRect/>
          </a:stretch>
        </p:blipFill>
        <p:spPr bwMode="auto">
          <a:xfrm>
            <a:off x="4932363" y="3892550"/>
            <a:ext cx="36814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Функцию сигнализатора уровня может выполнять акустический уровнемер типа </a:t>
            </a:r>
            <a:r>
              <a:rPr lang="ru-RU" sz="2400" b="1" dirty="0" smtClean="0">
                <a:solidFill>
                  <a:srgbClr val="0000FF"/>
                </a:solidFill>
              </a:rPr>
              <a:t>ЭХО-5</a:t>
            </a:r>
            <a:r>
              <a:rPr lang="ru-RU" sz="2400" dirty="0"/>
              <a:t>, имеющий встроенное электрическое контактное устройство с двумя </a:t>
            </a:r>
            <a:r>
              <a:rPr lang="ru-RU" sz="2400" dirty="0" err="1" smtClean="0"/>
              <a:t>уставками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Сигнализатор </a:t>
            </a:r>
            <a:r>
              <a:rPr lang="ru-RU" sz="2400" dirty="0"/>
              <a:t>уровня типа </a:t>
            </a:r>
            <a:r>
              <a:rPr lang="ru-RU" sz="2400" b="1" dirty="0">
                <a:solidFill>
                  <a:srgbClr val="0000FF"/>
                </a:solidFill>
              </a:rPr>
              <a:t>САУ-М4</a:t>
            </a:r>
            <a:r>
              <a:rPr lang="ru-RU" sz="2400" dirty="0"/>
              <a:t> относится к </a:t>
            </a:r>
            <a:r>
              <a:rPr lang="ru-RU" sz="2400" b="1" i="1" dirty="0">
                <a:solidFill>
                  <a:srgbClr val="0000FF"/>
                </a:solidFill>
              </a:rPr>
              <a:t>кондуктометрическим</a:t>
            </a:r>
            <a:r>
              <a:rPr lang="ru-RU" sz="2400" dirty="0"/>
              <a:t>, его действие основано на контроле проводимости (сопротивления) между двумя электродами при их соприкосновении с поверхностью электропроводной жидкости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Имеет </a:t>
            </a:r>
            <a:r>
              <a:rPr lang="ru-RU" sz="2400" dirty="0"/>
              <a:t>релейный блок и три датчика для контроля нижнего, среднего и верхнего уровней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Может </a:t>
            </a:r>
            <a:r>
              <a:rPr lang="ru-RU" sz="2400" dirty="0"/>
              <a:t>устанавливаться и четвертый датчик – для резервуаров, изготовленных из диэлектрических материалов.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b="1" i="1" smtClean="0">
                <a:solidFill>
                  <a:srgbClr val="0000FF"/>
                </a:solidFill>
              </a:rPr>
              <a:t>Механический сигнализатор уровня</a:t>
            </a:r>
            <a:r>
              <a:rPr lang="ru-RU" altLang="ru-RU" sz="2400" smtClean="0"/>
              <a:t> сыпучего материала типа </a:t>
            </a:r>
            <a:r>
              <a:rPr lang="ru-RU" altLang="ru-RU" sz="2400" b="1" smtClean="0">
                <a:solidFill>
                  <a:srgbClr val="0000FF"/>
                </a:solidFill>
              </a:rPr>
              <a:t>СУ-1Ф</a:t>
            </a:r>
            <a:r>
              <a:rPr lang="ru-RU" altLang="ru-RU" sz="2400" smtClean="0"/>
              <a:t> предназначен для контроля уровня зерна в силосах элеватора.</a:t>
            </a:r>
          </a:p>
        </p:txBody>
      </p:sp>
      <p:pic>
        <p:nvPicPr>
          <p:cNvPr id="34819" name="Picture 2" descr="http://promtehservise.com.ua.images.1c-bitrix-cdn.ru/upload/iblock/d6a/%D0%A1%D0%A3-1%D0%A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23975"/>
            <a:ext cx="32178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3563938" y="4652963"/>
            <a:ext cx="5118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Устанавливается на стенке силоса, имеет мембрану, на которую воздействует зерно, при этом срабатывает микропереключатель.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323850" y="1557338"/>
            <a:ext cx="52562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Устанавливается на стенке силоса, имеет укрепленную на шарнире пластину (флажок), которая под действием насыпаемого зерна давит на микропереключатель.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11663"/>
            <a:ext cx="29733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Прямоугольник 5"/>
          <p:cNvSpPr>
            <a:spLocks noChangeArrowheads="1"/>
          </p:cNvSpPr>
          <p:nvPr/>
        </p:nvSpPr>
        <p:spPr bwMode="auto">
          <a:xfrm>
            <a:off x="250825" y="3546475"/>
            <a:ext cx="8678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0000FF"/>
                </a:solidFill>
              </a:rPr>
              <a:t>Мембранный сигнализатор уровня</a:t>
            </a:r>
            <a:r>
              <a:rPr lang="ru-RU" altLang="ru-RU" sz="2400"/>
              <a:t> типа </a:t>
            </a:r>
            <a:r>
              <a:rPr lang="ru-RU" altLang="ru-RU" sz="2400" b="1">
                <a:solidFill>
                  <a:srgbClr val="0000FF"/>
                </a:solidFill>
              </a:rPr>
              <a:t>МДУ-2С</a:t>
            </a:r>
            <a:r>
              <a:rPr lang="ru-RU" altLang="ru-RU" sz="2400"/>
              <a:t> также предназначен для контроля уровня зерна в силосах элеваторов.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1 </a:t>
            </a:r>
            <a:r>
              <a:rPr lang="ru-RU" altLang="ru-RU" sz="2400" b="1" smtClean="0">
                <a:solidFill>
                  <a:srgbClr val="0000FF"/>
                </a:solidFill>
              </a:rPr>
              <a:t>Поплавковые и буйковые уровнемеры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15900" y="908050"/>
            <a:ext cx="8712200" cy="2449513"/>
          </a:xfrm>
        </p:spPr>
        <p:txBody>
          <a:bodyPr/>
          <a:lstStyle/>
          <a:p>
            <a:pPr marL="0" indent="357188">
              <a:buFont typeface="Arial" panose="020B0604020202020204" pitchFamily="34" charset="0"/>
              <a:buNone/>
            </a:pPr>
            <a:r>
              <a:rPr lang="ru-RU" altLang="ru-RU" sz="2400" smtClean="0"/>
              <a:t>Принцип измерений уровня </a:t>
            </a:r>
            <a:r>
              <a:rPr lang="ru-RU" altLang="ru-RU" sz="2400" b="1" i="1" smtClean="0">
                <a:solidFill>
                  <a:srgbClr val="FF0000"/>
                </a:solidFill>
              </a:rPr>
              <a:t>поплавковым уровнемером </a:t>
            </a:r>
            <a:r>
              <a:rPr lang="ru-RU" altLang="ru-RU" sz="2400" smtClean="0"/>
              <a:t>основан на слежении за уровнем с помощью поплавка постоянного погружения, плавающего на поверхности жидкости.</a:t>
            </a:r>
          </a:p>
          <a:p>
            <a:pPr marL="0" indent="357188">
              <a:buFont typeface="Arial" panose="020B0604020202020204" pitchFamily="34" charset="0"/>
              <a:buNone/>
            </a:pPr>
            <a:r>
              <a:rPr lang="ru-RU" altLang="ru-RU" sz="2400" smtClean="0"/>
              <a:t>Поплавок механически связан или с отсчетным устройством или с передающим преобразователем, имеющим на выходе унифицированный сигнал.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79388" y="3443288"/>
            <a:ext cx="5832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7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Измерительный преобразователь уровня типа </a:t>
            </a:r>
            <a:r>
              <a:rPr lang="ru-RU" altLang="ru-RU" sz="2400" b="1">
                <a:solidFill>
                  <a:srgbClr val="0000FF"/>
                </a:solidFill>
              </a:rPr>
              <a:t>УПП1</a:t>
            </a:r>
            <a:r>
              <a:rPr lang="ru-RU" altLang="ru-RU" sz="2400"/>
              <a:t> имеет пределы измерений от </a:t>
            </a:r>
            <a:r>
              <a:rPr lang="ru-RU" altLang="ru-RU" sz="2400" b="1">
                <a:solidFill>
                  <a:srgbClr val="0000FF"/>
                </a:solidFill>
              </a:rPr>
              <a:t>0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3 м</a:t>
            </a:r>
            <a:r>
              <a:rPr lang="ru-RU" altLang="ru-RU" sz="2400"/>
              <a:t>; выходной сигнал от </a:t>
            </a:r>
            <a:r>
              <a:rPr lang="ru-RU" altLang="ru-RU" sz="2400" b="1">
                <a:solidFill>
                  <a:srgbClr val="0000FF"/>
                </a:solidFill>
              </a:rPr>
              <a:t>20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100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0000FF"/>
                </a:solidFill>
              </a:rPr>
              <a:t>кПа</a:t>
            </a:r>
            <a:r>
              <a:rPr lang="ru-RU" altLang="ru-RU" sz="2400"/>
              <a:t>; класс точности </a:t>
            </a:r>
            <a:r>
              <a:rPr lang="ru-RU" altLang="ru-RU" sz="2400" b="1">
                <a:solidFill>
                  <a:srgbClr val="0000FF"/>
                </a:solidFill>
              </a:rPr>
              <a:t>1</a:t>
            </a:r>
            <a:r>
              <a:rPr lang="ru-RU" altLang="ru-RU" sz="2400"/>
              <a:t>.</a:t>
            </a:r>
            <a:endParaRPr lang="en-US" altLang="ru-RU" sz="2400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03488"/>
            <a:ext cx="2841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168275" y="5253038"/>
            <a:ext cx="6635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7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Измерительный преобразователь уровня типа </a:t>
            </a:r>
            <a:r>
              <a:rPr lang="ru-RU" altLang="ru-RU" sz="2400" b="1">
                <a:solidFill>
                  <a:srgbClr val="0000FF"/>
                </a:solidFill>
              </a:rPr>
              <a:t>УПТ</a:t>
            </a:r>
            <a:r>
              <a:rPr lang="en-US" altLang="ru-RU" sz="2400" b="1">
                <a:solidFill>
                  <a:srgbClr val="0000FF"/>
                </a:solidFill>
              </a:rPr>
              <a:t>1</a:t>
            </a:r>
            <a:r>
              <a:rPr lang="ru-RU" altLang="ru-RU" sz="2400"/>
              <a:t> имеет пределы измерений от </a:t>
            </a:r>
            <a:r>
              <a:rPr lang="ru-RU" altLang="ru-RU" sz="2400" b="1">
                <a:solidFill>
                  <a:srgbClr val="0000FF"/>
                </a:solidFill>
              </a:rPr>
              <a:t>0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3 м</a:t>
            </a:r>
            <a:r>
              <a:rPr lang="ru-RU" altLang="ru-RU" sz="2400"/>
              <a:t>; выходной сигнал от </a:t>
            </a:r>
            <a:r>
              <a:rPr lang="ru-RU" altLang="ru-RU" sz="2400" b="1">
                <a:solidFill>
                  <a:srgbClr val="0000FF"/>
                </a:solidFill>
              </a:rPr>
              <a:t>4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20 мА</a:t>
            </a:r>
            <a:r>
              <a:rPr lang="ru-RU" altLang="ru-RU" sz="2400"/>
              <a:t>; класс точности </a:t>
            </a:r>
            <a:r>
              <a:rPr lang="ru-RU" altLang="ru-RU" sz="2400" b="1">
                <a:solidFill>
                  <a:srgbClr val="0000FF"/>
                </a:solidFill>
              </a:rPr>
              <a:t>1</a:t>
            </a:r>
            <a:r>
              <a:rPr lang="ru-RU" altLang="ru-RU" sz="2400"/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51363"/>
            <a:ext cx="14287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5888"/>
            <a:ext cx="8569325" cy="3241675"/>
          </a:xfrm>
        </p:spPr>
        <p:txBody>
          <a:bodyPr rtlCol="0">
            <a:normAutofit/>
          </a:bodyPr>
          <a:lstStyle/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Принцип измерений уровня </a:t>
            </a:r>
            <a:r>
              <a:rPr lang="ru-RU" sz="2400" b="1" i="1" dirty="0" err="1">
                <a:solidFill>
                  <a:srgbClr val="FF0000"/>
                </a:solidFill>
              </a:rPr>
              <a:t>буйковым</a:t>
            </a:r>
            <a:r>
              <a:rPr lang="ru-RU" sz="2400" b="1" i="1" dirty="0">
                <a:solidFill>
                  <a:srgbClr val="FF0000"/>
                </a:solidFill>
              </a:rPr>
              <a:t> уровнемером</a:t>
            </a:r>
            <a:r>
              <a:rPr lang="ru-RU" sz="2400" dirty="0"/>
              <a:t> основан на компенсации усилия, развиваемого буйком при изменении уровня жидкости, в которую он частично погружен</a:t>
            </a:r>
            <a:r>
              <a:rPr lang="ru-RU" sz="2400" dirty="0" smtClean="0"/>
              <a:t>.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Конструктивно </a:t>
            </a:r>
            <a:r>
              <a:rPr lang="ru-RU" sz="2400" dirty="0" err="1"/>
              <a:t>буйковый</a:t>
            </a:r>
            <a:r>
              <a:rPr lang="ru-RU" sz="2400" dirty="0"/>
              <a:t> уровнемер состоит из двух блоков: измерительного, содержащего буек, и передающего преобразователя (</a:t>
            </a:r>
            <a:r>
              <a:rPr lang="ru-RU" sz="2400" dirty="0" err="1"/>
              <a:t>пневмосилового</a:t>
            </a:r>
            <a:r>
              <a:rPr lang="ru-RU" sz="2400" dirty="0"/>
              <a:t> или электросилового</a:t>
            </a:r>
            <a:r>
              <a:rPr lang="ru-RU" sz="2400" dirty="0" smtClean="0"/>
              <a:t>).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marL="0" indent="357188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Схема </a:t>
            </a:r>
            <a:r>
              <a:rPr lang="ru-RU" sz="2400" b="1" dirty="0">
                <a:solidFill>
                  <a:srgbClr val="0000FF"/>
                </a:solidFill>
              </a:rPr>
              <a:t>уровнемера с </a:t>
            </a:r>
            <a:r>
              <a:rPr lang="ru-RU" sz="2400" b="1" dirty="0" err="1">
                <a:solidFill>
                  <a:srgbClr val="0000FF"/>
                </a:solidFill>
              </a:rPr>
              <a:t>пневмосиловым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преобразователем</a:t>
            </a:r>
            <a:endParaRPr lang="ru-RU" sz="2400" dirty="0"/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387" name="Rectangle 1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16388" name="Group 1"/>
          <p:cNvGrpSpPr>
            <a:grpSpLocks noChangeAspect="1"/>
          </p:cNvGrpSpPr>
          <p:nvPr/>
        </p:nvGrpSpPr>
        <p:grpSpPr bwMode="auto">
          <a:xfrm>
            <a:off x="574675" y="2665413"/>
            <a:ext cx="8329613" cy="4076700"/>
            <a:chOff x="2677" y="14269"/>
            <a:chExt cx="6907" cy="3190"/>
          </a:xfrm>
        </p:grpSpPr>
        <p:sp>
          <p:nvSpPr>
            <p:cNvPr id="16389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2677" y="14269"/>
              <a:ext cx="6907" cy="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109"/>
            <p:cNvSpPr>
              <a:spLocks noChangeShapeType="1"/>
            </p:cNvSpPr>
            <p:nvPr/>
          </p:nvSpPr>
          <p:spPr bwMode="auto">
            <a:xfrm>
              <a:off x="6662" y="15941"/>
              <a:ext cx="41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Line 108"/>
            <p:cNvSpPr>
              <a:spLocks noChangeShapeType="1"/>
            </p:cNvSpPr>
            <p:nvPr/>
          </p:nvSpPr>
          <p:spPr bwMode="auto">
            <a:xfrm flipV="1">
              <a:off x="6389" y="15946"/>
              <a:ext cx="271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Line 107"/>
            <p:cNvSpPr>
              <a:spLocks noChangeShapeType="1"/>
            </p:cNvSpPr>
            <p:nvPr/>
          </p:nvSpPr>
          <p:spPr bwMode="auto">
            <a:xfrm>
              <a:off x="8768" y="15016"/>
              <a:ext cx="3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Line 106"/>
            <p:cNvSpPr>
              <a:spLocks noChangeShapeType="1"/>
            </p:cNvSpPr>
            <p:nvPr/>
          </p:nvSpPr>
          <p:spPr bwMode="auto">
            <a:xfrm flipH="1">
              <a:off x="6899" y="14825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5"/>
            <p:cNvSpPr>
              <a:spLocks noChangeShapeType="1"/>
            </p:cNvSpPr>
            <p:nvPr/>
          </p:nvSpPr>
          <p:spPr bwMode="auto">
            <a:xfrm flipH="1" flipV="1">
              <a:off x="3651" y="15944"/>
              <a:ext cx="3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Line 104"/>
            <p:cNvSpPr>
              <a:spLocks noChangeShapeType="1"/>
            </p:cNvSpPr>
            <p:nvPr/>
          </p:nvSpPr>
          <p:spPr bwMode="auto">
            <a:xfrm flipV="1">
              <a:off x="7534" y="15016"/>
              <a:ext cx="252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03"/>
            <p:cNvSpPr>
              <a:spLocks noChangeShapeType="1"/>
            </p:cNvSpPr>
            <p:nvPr/>
          </p:nvSpPr>
          <p:spPr bwMode="auto">
            <a:xfrm>
              <a:off x="7786" y="15016"/>
              <a:ext cx="4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02"/>
            <p:cNvSpPr>
              <a:spLocks noChangeShapeType="1"/>
            </p:cNvSpPr>
            <p:nvPr/>
          </p:nvSpPr>
          <p:spPr bwMode="auto">
            <a:xfrm flipV="1">
              <a:off x="3734" y="16579"/>
              <a:ext cx="454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Text Box 101"/>
            <p:cNvSpPr txBox="1">
              <a:spLocks noChangeArrowheads="1"/>
            </p:cNvSpPr>
            <p:nvPr/>
          </p:nvSpPr>
          <p:spPr bwMode="auto">
            <a:xfrm>
              <a:off x="6638" y="15591"/>
              <a:ext cx="43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6399" name="Text Box 100"/>
            <p:cNvSpPr txBox="1">
              <a:spLocks noChangeArrowheads="1"/>
            </p:cNvSpPr>
            <p:nvPr/>
          </p:nvSpPr>
          <p:spPr bwMode="auto">
            <a:xfrm>
              <a:off x="3743" y="15591"/>
              <a:ext cx="43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00" name="Text Box 99"/>
            <p:cNvSpPr txBox="1">
              <a:spLocks noChangeArrowheads="1"/>
            </p:cNvSpPr>
            <p:nvPr/>
          </p:nvSpPr>
          <p:spPr bwMode="auto">
            <a:xfrm>
              <a:off x="6875" y="14501"/>
              <a:ext cx="43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401" name="Text Box 98"/>
            <p:cNvSpPr txBox="1">
              <a:spLocks noChangeArrowheads="1"/>
            </p:cNvSpPr>
            <p:nvPr/>
          </p:nvSpPr>
          <p:spPr bwMode="auto">
            <a:xfrm>
              <a:off x="7864" y="14668"/>
              <a:ext cx="4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02" name="Text Box 97"/>
            <p:cNvSpPr txBox="1">
              <a:spLocks noChangeArrowheads="1"/>
            </p:cNvSpPr>
            <p:nvPr/>
          </p:nvSpPr>
          <p:spPr bwMode="auto">
            <a:xfrm>
              <a:off x="8772" y="14678"/>
              <a:ext cx="43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6403" name="Text Box 96"/>
            <p:cNvSpPr txBox="1">
              <a:spLocks noChangeArrowheads="1"/>
            </p:cNvSpPr>
            <p:nvPr/>
          </p:nvSpPr>
          <p:spPr bwMode="auto">
            <a:xfrm>
              <a:off x="4233" y="16222"/>
              <a:ext cx="43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04" name="Line 95"/>
            <p:cNvSpPr>
              <a:spLocks noChangeShapeType="1"/>
            </p:cNvSpPr>
            <p:nvPr/>
          </p:nvSpPr>
          <p:spPr bwMode="auto">
            <a:xfrm flipV="1">
              <a:off x="8176" y="15017"/>
              <a:ext cx="596" cy="5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94"/>
            <p:cNvSpPr>
              <a:spLocks noChangeShapeType="1"/>
            </p:cNvSpPr>
            <p:nvPr/>
          </p:nvSpPr>
          <p:spPr bwMode="auto">
            <a:xfrm flipH="1">
              <a:off x="7387" y="15845"/>
              <a:ext cx="5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93"/>
            <p:cNvSpPr>
              <a:spLocks noChangeShapeType="1"/>
            </p:cNvSpPr>
            <p:nvPr/>
          </p:nvSpPr>
          <p:spPr bwMode="auto">
            <a:xfrm flipH="1" flipV="1">
              <a:off x="7388" y="15538"/>
              <a:ext cx="10" cy="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92"/>
            <p:cNvSpPr>
              <a:spLocks noChangeShapeType="1"/>
            </p:cNvSpPr>
            <p:nvPr/>
          </p:nvSpPr>
          <p:spPr bwMode="auto">
            <a:xfrm>
              <a:off x="7981" y="15547"/>
              <a:ext cx="1" cy="6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Line 91"/>
            <p:cNvSpPr>
              <a:spLocks noChangeShapeType="1"/>
            </p:cNvSpPr>
            <p:nvPr/>
          </p:nvSpPr>
          <p:spPr bwMode="auto">
            <a:xfrm>
              <a:off x="7992" y="15537"/>
              <a:ext cx="5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Line 90"/>
            <p:cNvSpPr>
              <a:spLocks noChangeShapeType="1"/>
            </p:cNvSpPr>
            <p:nvPr/>
          </p:nvSpPr>
          <p:spPr bwMode="auto">
            <a:xfrm>
              <a:off x="8529" y="15549"/>
              <a:ext cx="1" cy="6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Line 89"/>
            <p:cNvSpPr>
              <a:spLocks noChangeShapeType="1"/>
            </p:cNvSpPr>
            <p:nvPr/>
          </p:nvSpPr>
          <p:spPr bwMode="auto">
            <a:xfrm flipH="1">
              <a:off x="7992" y="16218"/>
              <a:ext cx="54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Line 88"/>
            <p:cNvSpPr>
              <a:spLocks noChangeShapeType="1"/>
            </p:cNvSpPr>
            <p:nvPr/>
          </p:nvSpPr>
          <p:spPr bwMode="auto">
            <a:xfrm>
              <a:off x="8116" y="15639"/>
              <a:ext cx="0" cy="2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Line 87"/>
            <p:cNvSpPr>
              <a:spLocks noChangeShapeType="1"/>
            </p:cNvSpPr>
            <p:nvPr/>
          </p:nvSpPr>
          <p:spPr bwMode="auto">
            <a:xfrm>
              <a:off x="8116" y="15639"/>
              <a:ext cx="264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Line 86"/>
            <p:cNvSpPr>
              <a:spLocks noChangeShapeType="1"/>
            </p:cNvSpPr>
            <p:nvPr/>
          </p:nvSpPr>
          <p:spPr bwMode="auto">
            <a:xfrm flipV="1">
              <a:off x="8117" y="15789"/>
              <a:ext cx="263" cy="1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Oval 85"/>
            <p:cNvSpPr>
              <a:spLocks noChangeArrowheads="1"/>
            </p:cNvSpPr>
            <p:nvPr/>
          </p:nvSpPr>
          <p:spPr bwMode="auto">
            <a:xfrm>
              <a:off x="4771" y="15124"/>
              <a:ext cx="113" cy="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sz="2000" b="1"/>
            </a:p>
          </p:txBody>
        </p:sp>
        <p:sp>
          <p:nvSpPr>
            <p:cNvPr id="16415" name="Line 84"/>
            <p:cNvSpPr>
              <a:spLocks noChangeShapeType="1"/>
            </p:cNvSpPr>
            <p:nvPr/>
          </p:nvSpPr>
          <p:spPr bwMode="auto">
            <a:xfrm>
              <a:off x="4884" y="15181"/>
              <a:ext cx="26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83"/>
            <p:cNvSpPr>
              <a:spLocks noChangeShapeType="1"/>
            </p:cNvSpPr>
            <p:nvPr/>
          </p:nvSpPr>
          <p:spPr bwMode="auto">
            <a:xfrm flipH="1">
              <a:off x="3269" y="15181"/>
              <a:ext cx="150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Line 82"/>
            <p:cNvSpPr>
              <a:spLocks noChangeShapeType="1"/>
            </p:cNvSpPr>
            <p:nvPr/>
          </p:nvSpPr>
          <p:spPr bwMode="auto">
            <a:xfrm flipH="1">
              <a:off x="4631" y="15234"/>
              <a:ext cx="174" cy="2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Line 81"/>
            <p:cNvSpPr>
              <a:spLocks noChangeShapeType="1"/>
            </p:cNvSpPr>
            <p:nvPr/>
          </p:nvSpPr>
          <p:spPr bwMode="auto">
            <a:xfrm>
              <a:off x="4849" y="15237"/>
              <a:ext cx="174" cy="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Line 80"/>
            <p:cNvSpPr>
              <a:spLocks noChangeShapeType="1"/>
            </p:cNvSpPr>
            <p:nvPr/>
          </p:nvSpPr>
          <p:spPr bwMode="auto">
            <a:xfrm>
              <a:off x="4370" y="15518"/>
              <a:ext cx="9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Line 79"/>
            <p:cNvSpPr>
              <a:spLocks noChangeShapeType="1"/>
            </p:cNvSpPr>
            <p:nvPr/>
          </p:nvSpPr>
          <p:spPr bwMode="auto">
            <a:xfrm flipH="1">
              <a:off x="5140" y="15518"/>
              <a:ext cx="133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Line 78"/>
            <p:cNvSpPr>
              <a:spLocks noChangeShapeType="1"/>
            </p:cNvSpPr>
            <p:nvPr/>
          </p:nvSpPr>
          <p:spPr bwMode="auto">
            <a:xfrm flipH="1">
              <a:off x="4950" y="15528"/>
              <a:ext cx="111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Line 77"/>
            <p:cNvSpPr>
              <a:spLocks noChangeShapeType="1"/>
            </p:cNvSpPr>
            <p:nvPr/>
          </p:nvSpPr>
          <p:spPr bwMode="auto">
            <a:xfrm flipH="1">
              <a:off x="4582" y="15528"/>
              <a:ext cx="111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Line 76"/>
            <p:cNvSpPr>
              <a:spLocks noChangeShapeType="1"/>
            </p:cNvSpPr>
            <p:nvPr/>
          </p:nvSpPr>
          <p:spPr bwMode="auto">
            <a:xfrm flipH="1">
              <a:off x="4381" y="15507"/>
              <a:ext cx="112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Line 75"/>
            <p:cNvSpPr>
              <a:spLocks noChangeShapeType="1"/>
            </p:cNvSpPr>
            <p:nvPr/>
          </p:nvSpPr>
          <p:spPr bwMode="auto">
            <a:xfrm flipH="1">
              <a:off x="4749" y="15518"/>
              <a:ext cx="112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5" name="Line 74"/>
            <p:cNvSpPr>
              <a:spLocks noChangeShapeType="1"/>
            </p:cNvSpPr>
            <p:nvPr/>
          </p:nvSpPr>
          <p:spPr bwMode="auto">
            <a:xfrm>
              <a:off x="5440" y="15097"/>
              <a:ext cx="2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6" name="Line 73"/>
            <p:cNvSpPr>
              <a:spLocks noChangeShapeType="1"/>
            </p:cNvSpPr>
            <p:nvPr/>
          </p:nvSpPr>
          <p:spPr bwMode="auto">
            <a:xfrm>
              <a:off x="7235" y="15256"/>
              <a:ext cx="30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7" name="Line 72"/>
            <p:cNvSpPr>
              <a:spLocks noChangeShapeType="1"/>
            </p:cNvSpPr>
            <p:nvPr/>
          </p:nvSpPr>
          <p:spPr bwMode="auto">
            <a:xfrm>
              <a:off x="6177" y="15097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8" name="Line 71"/>
            <p:cNvSpPr>
              <a:spLocks noChangeShapeType="1"/>
            </p:cNvSpPr>
            <p:nvPr/>
          </p:nvSpPr>
          <p:spPr bwMode="auto">
            <a:xfrm>
              <a:off x="6176" y="15275"/>
              <a:ext cx="2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Line 70"/>
            <p:cNvSpPr>
              <a:spLocks noChangeShapeType="1"/>
            </p:cNvSpPr>
            <p:nvPr/>
          </p:nvSpPr>
          <p:spPr bwMode="auto">
            <a:xfrm>
              <a:off x="5440" y="15265"/>
              <a:ext cx="2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0" name="Line 69"/>
            <p:cNvSpPr>
              <a:spLocks noChangeShapeType="1"/>
            </p:cNvSpPr>
            <p:nvPr/>
          </p:nvSpPr>
          <p:spPr bwMode="auto">
            <a:xfrm flipV="1">
              <a:off x="5564" y="15275"/>
              <a:ext cx="1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1" name="Line 68"/>
            <p:cNvSpPr>
              <a:spLocks noChangeShapeType="1"/>
            </p:cNvSpPr>
            <p:nvPr/>
          </p:nvSpPr>
          <p:spPr bwMode="auto">
            <a:xfrm rot="10666479" flipV="1">
              <a:off x="5263" y="15543"/>
              <a:ext cx="305" cy="1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2" name="Line 67"/>
            <p:cNvSpPr>
              <a:spLocks noChangeShapeType="1"/>
            </p:cNvSpPr>
            <p:nvPr/>
          </p:nvSpPr>
          <p:spPr bwMode="auto">
            <a:xfrm rot="10658773" flipH="1" flipV="1">
              <a:off x="5267" y="15718"/>
              <a:ext cx="542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66"/>
            <p:cNvSpPr>
              <a:spLocks noChangeShapeType="1"/>
            </p:cNvSpPr>
            <p:nvPr/>
          </p:nvSpPr>
          <p:spPr bwMode="auto">
            <a:xfrm rot="10665837" flipV="1">
              <a:off x="5270" y="15857"/>
              <a:ext cx="539" cy="1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65"/>
            <p:cNvSpPr>
              <a:spLocks noChangeShapeType="1"/>
            </p:cNvSpPr>
            <p:nvPr/>
          </p:nvSpPr>
          <p:spPr bwMode="auto">
            <a:xfrm rot="10655602" flipH="1" flipV="1">
              <a:off x="5270" y="15991"/>
              <a:ext cx="260" cy="1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64"/>
            <p:cNvSpPr>
              <a:spLocks noChangeShapeType="1"/>
            </p:cNvSpPr>
            <p:nvPr/>
          </p:nvSpPr>
          <p:spPr bwMode="auto">
            <a:xfrm rot="10655121" flipV="1">
              <a:off x="5527" y="16096"/>
              <a:ext cx="17" cy="5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63"/>
            <p:cNvSpPr>
              <a:spLocks noChangeShapeType="1"/>
            </p:cNvSpPr>
            <p:nvPr/>
          </p:nvSpPr>
          <p:spPr bwMode="auto">
            <a:xfrm rot="10667404">
              <a:off x="5400" y="16605"/>
              <a:ext cx="263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62"/>
            <p:cNvSpPr>
              <a:spLocks noChangeShapeType="1"/>
            </p:cNvSpPr>
            <p:nvPr/>
          </p:nvSpPr>
          <p:spPr bwMode="auto">
            <a:xfrm rot="10800000">
              <a:off x="5335" y="16496"/>
              <a:ext cx="13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61"/>
            <p:cNvSpPr>
              <a:spLocks noChangeShapeType="1"/>
            </p:cNvSpPr>
            <p:nvPr/>
          </p:nvSpPr>
          <p:spPr bwMode="auto">
            <a:xfrm rot="10644904" flipH="1">
              <a:off x="5468" y="16285"/>
              <a:ext cx="11" cy="2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60"/>
            <p:cNvSpPr>
              <a:spLocks noChangeShapeType="1"/>
            </p:cNvSpPr>
            <p:nvPr/>
          </p:nvSpPr>
          <p:spPr bwMode="auto">
            <a:xfrm rot="10800000" flipH="1">
              <a:off x="5335" y="16296"/>
              <a:ext cx="1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59"/>
            <p:cNvSpPr>
              <a:spLocks noChangeShapeType="1"/>
            </p:cNvSpPr>
            <p:nvPr/>
          </p:nvSpPr>
          <p:spPr bwMode="auto">
            <a:xfrm rot="10800000">
              <a:off x="5598" y="16296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58"/>
            <p:cNvSpPr>
              <a:spLocks noChangeShapeType="1"/>
            </p:cNvSpPr>
            <p:nvPr/>
          </p:nvSpPr>
          <p:spPr bwMode="auto">
            <a:xfrm rot="10646174" flipH="1">
              <a:off x="5598" y="16285"/>
              <a:ext cx="10" cy="2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57"/>
            <p:cNvSpPr>
              <a:spLocks noChangeShapeType="1"/>
            </p:cNvSpPr>
            <p:nvPr/>
          </p:nvSpPr>
          <p:spPr bwMode="auto">
            <a:xfrm rot="10677241">
              <a:off x="5609" y="16494"/>
              <a:ext cx="13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56"/>
            <p:cNvSpPr>
              <a:spLocks noChangeShapeType="1"/>
            </p:cNvSpPr>
            <p:nvPr/>
          </p:nvSpPr>
          <p:spPr bwMode="auto">
            <a:xfrm>
              <a:off x="6299" y="15275"/>
              <a:ext cx="1" cy="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55"/>
            <p:cNvSpPr>
              <a:spLocks noChangeShapeType="1"/>
            </p:cNvSpPr>
            <p:nvPr/>
          </p:nvSpPr>
          <p:spPr bwMode="auto">
            <a:xfrm flipV="1">
              <a:off x="5886" y="16086"/>
              <a:ext cx="82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Freeform 54"/>
            <p:cNvSpPr>
              <a:spLocks/>
            </p:cNvSpPr>
            <p:nvPr/>
          </p:nvSpPr>
          <p:spPr bwMode="auto">
            <a:xfrm>
              <a:off x="6455" y="16089"/>
              <a:ext cx="323" cy="555"/>
            </a:xfrm>
            <a:custGeom>
              <a:avLst/>
              <a:gdLst>
                <a:gd name="T0" fmla="*/ 224 w 508"/>
                <a:gd name="T1" fmla="*/ 13 h 881"/>
                <a:gd name="T2" fmla="*/ 251 w 508"/>
                <a:gd name="T3" fmla="*/ 4 h 881"/>
                <a:gd name="T4" fmla="*/ 287 w 508"/>
                <a:gd name="T5" fmla="*/ 40 h 881"/>
                <a:gd name="T6" fmla="*/ 278 w 508"/>
                <a:gd name="T7" fmla="*/ 164 h 881"/>
                <a:gd name="T8" fmla="*/ 224 w 508"/>
                <a:gd name="T9" fmla="*/ 200 h 881"/>
                <a:gd name="T10" fmla="*/ 198 w 508"/>
                <a:gd name="T11" fmla="*/ 217 h 881"/>
                <a:gd name="T12" fmla="*/ 207 w 508"/>
                <a:gd name="T13" fmla="*/ 261 h 881"/>
                <a:gd name="T14" fmla="*/ 296 w 508"/>
                <a:gd name="T15" fmla="*/ 289 h 881"/>
                <a:gd name="T16" fmla="*/ 314 w 508"/>
                <a:gd name="T17" fmla="*/ 315 h 881"/>
                <a:gd name="T18" fmla="*/ 216 w 508"/>
                <a:gd name="T19" fmla="*/ 369 h 881"/>
                <a:gd name="T20" fmla="*/ 189 w 508"/>
                <a:gd name="T21" fmla="*/ 377 h 881"/>
                <a:gd name="T22" fmla="*/ 189 w 508"/>
                <a:gd name="T23" fmla="*/ 431 h 881"/>
                <a:gd name="T24" fmla="*/ 270 w 508"/>
                <a:gd name="T25" fmla="*/ 457 h 881"/>
                <a:gd name="T26" fmla="*/ 296 w 508"/>
                <a:gd name="T27" fmla="*/ 466 h 881"/>
                <a:gd name="T28" fmla="*/ 251 w 508"/>
                <a:gd name="T29" fmla="*/ 555 h 881"/>
                <a:gd name="T30" fmla="*/ 0 w 508"/>
                <a:gd name="T31" fmla="*/ 555 h 8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8" h="881">
                  <a:moveTo>
                    <a:pt x="353" y="20"/>
                  </a:moveTo>
                  <a:cubicBezTo>
                    <a:pt x="367" y="15"/>
                    <a:pt x="381" y="0"/>
                    <a:pt x="395" y="6"/>
                  </a:cubicBezTo>
                  <a:cubicBezTo>
                    <a:pt x="420" y="17"/>
                    <a:pt x="452" y="63"/>
                    <a:pt x="452" y="63"/>
                  </a:cubicBezTo>
                  <a:cubicBezTo>
                    <a:pt x="468" y="110"/>
                    <a:pt x="471" y="227"/>
                    <a:pt x="438" y="260"/>
                  </a:cubicBezTo>
                  <a:cubicBezTo>
                    <a:pt x="414" y="284"/>
                    <a:pt x="381" y="298"/>
                    <a:pt x="353" y="317"/>
                  </a:cubicBezTo>
                  <a:cubicBezTo>
                    <a:pt x="339" y="326"/>
                    <a:pt x="311" y="345"/>
                    <a:pt x="311" y="345"/>
                  </a:cubicBezTo>
                  <a:cubicBezTo>
                    <a:pt x="316" y="368"/>
                    <a:pt x="308" y="398"/>
                    <a:pt x="325" y="415"/>
                  </a:cubicBezTo>
                  <a:cubicBezTo>
                    <a:pt x="338" y="428"/>
                    <a:pt x="439" y="451"/>
                    <a:pt x="466" y="458"/>
                  </a:cubicBezTo>
                  <a:cubicBezTo>
                    <a:pt x="475" y="472"/>
                    <a:pt x="492" y="483"/>
                    <a:pt x="494" y="500"/>
                  </a:cubicBezTo>
                  <a:cubicBezTo>
                    <a:pt x="508" y="614"/>
                    <a:pt x="431" y="576"/>
                    <a:pt x="339" y="585"/>
                  </a:cubicBezTo>
                  <a:cubicBezTo>
                    <a:pt x="325" y="590"/>
                    <a:pt x="307" y="589"/>
                    <a:pt x="297" y="599"/>
                  </a:cubicBezTo>
                  <a:cubicBezTo>
                    <a:pt x="281" y="615"/>
                    <a:pt x="275" y="668"/>
                    <a:pt x="297" y="684"/>
                  </a:cubicBezTo>
                  <a:cubicBezTo>
                    <a:pt x="299" y="686"/>
                    <a:pt x="402" y="719"/>
                    <a:pt x="424" y="726"/>
                  </a:cubicBezTo>
                  <a:cubicBezTo>
                    <a:pt x="438" y="731"/>
                    <a:pt x="466" y="740"/>
                    <a:pt x="466" y="740"/>
                  </a:cubicBezTo>
                  <a:cubicBezTo>
                    <a:pt x="490" y="813"/>
                    <a:pt x="469" y="857"/>
                    <a:pt x="395" y="881"/>
                  </a:cubicBezTo>
                  <a:cubicBezTo>
                    <a:pt x="319" y="856"/>
                    <a:pt x="81" y="881"/>
                    <a:pt x="0" y="88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Freeform 53"/>
            <p:cNvSpPr>
              <a:spLocks/>
            </p:cNvSpPr>
            <p:nvPr/>
          </p:nvSpPr>
          <p:spPr bwMode="auto">
            <a:xfrm>
              <a:off x="5741" y="16074"/>
              <a:ext cx="390" cy="599"/>
            </a:xfrm>
            <a:custGeom>
              <a:avLst/>
              <a:gdLst>
                <a:gd name="T0" fmla="*/ 134 w 494"/>
                <a:gd name="T1" fmla="*/ 0 h 802"/>
                <a:gd name="T2" fmla="*/ 45 w 494"/>
                <a:gd name="T3" fmla="*/ 53 h 802"/>
                <a:gd name="T4" fmla="*/ 11 w 494"/>
                <a:gd name="T5" fmla="*/ 116 h 802"/>
                <a:gd name="T6" fmla="*/ 34 w 494"/>
                <a:gd name="T7" fmla="*/ 137 h 802"/>
                <a:gd name="T8" fmla="*/ 56 w 494"/>
                <a:gd name="T9" fmla="*/ 169 h 802"/>
                <a:gd name="T10" fmla="*/ 145 w 494"/>
                <a:gd name="T11" fmla="*/ 179 h 802"/>
                <a:gd name="T12" fmla="*/ 145 w 494"/>
                <a:gd name="T13" fmla="*/ 243 h 802"/>
                <a:gd name="T14" fmla="*/ 78 w 494"/>
                <a:gd name="T15" fmla="*/ 264 h 802"/>
                <a:gd name="T16" fmla="*/ 45 w 494"/>
                <a:gd name="T17" fmla="*/ 274 h 802"/>
                <a:gd name="T18" fmla="*/ 34 w 494"/>
                <a:gd name="T19" fmla="*/ 306 h 802"/>
                <a:gd name="T20" fmla="*/ 167 w 494"/>
                <a:gd name="T21" fmla="*/ 369 h 802"/>
                <a:gd name="T22" fmla="*/ 56 w 494"/>
                <a:gd name="T23" fmla="*/ 443 h 802"/>
                <a:gd name="T24" fmla="*/ 0 w 494"/>
                <a:gd name="T25" fmla="*/ 527 h 802"/>
                <a:gd name="T26" fmla="*/ 11 w 494"/>
                <a:gd name="T27" fmla="*/ 559 h 802"/>
                <a:gd name="T28" fmla="*/ 112 w 494"/>
                <a:gd name="T29" fmla="*/ 559 h 802"/>
                <a:gd name="T30" fmla="*/ 290 w 494"/>
                <a:gd name="T31" fmla="*/ 591 h 802"/>
                <a:gd name="T32" fmla="*/ 390 w 494"/>
                <a:gd name="T33" fmla="*/ 570 h 8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4" h="802">
                  <a:moveTo>
                    <a:pt x="170" y="0"/>
                  </a:moveTo>
                  <a:cubicBezTo>
                    <a:pt x="128" y="28"/>
                    <a:pt x="105" y="55"/>
                    <a:pt x="57" y="71"/>
                  </a:cubicBezTo>
                  <a:cubicBezTo>
                    <a:pt x="49" y="83"/>
                    <a:pt x="10" y="134"/>
                    <a:pt x="14" y="155"/>
                  </a:cubicBezTo>
                  <a:cubicBezTo>
                    <a:pt x="17" y="168"/>
                    <a:pt x="34" y="173"/>
                    <a:pt x="43" y="184"/>
                  </a:cubicBezTo>
                  <a:cubicBezTo>
                    <a:pt x="54" y="197"/>
                    <a:pt x="55" y="220"/>
                    <a:pt x="71" y="226"/>
                  </a:cubicBezTo>
                  <a:cubicBezTo>
                    <a:pt x="106" y="240"/>
                    <a:pt x="146" y="235"/>
                    <a:pt x="184" y="240"/>
                  </a:cubicBezTo>
                  <a:cubicBezTo>
                    <a:pt x="206" y="273"/>
                    <a:pt x="237" y="292"/>
                    <a:pt x="184" y="325"/>
                  </a:cubicBezTo>
                  <a:cubicBezTo>
                    <a:pt x="159" y="341"/>
                    <a:pt x="127" y="344"/>
                    <a:pt x="99" y="353"/>
                  </a:cubicBezTo>
                  <a:cubicBezTo>
                    <a:pt x="85" y="358"/>
                    <a:pt x="57" y="367"/>
                    <a:pt x="57" y="367"/>
                  </a:cubicBezTo>
                  <a:cubicBezTo>
                    <a:pt x="52" y="381"/>
                    <a:pt x="43" y="395"/>
                    <a:pt x="43" y="410"/>
                  </a:cubicBezTo>
                  <a:cubicBezTo>
                    <a:pt x="43" y="504"/>
                    <a:pt x="144" y="486"/>
                    <a:pt x="212" y="494"/>
                  </a:cubicBezTo>
                  <a:cubicBezTo>
                    <a:pt x="251" y="614"/>
                    <a:pt x="194" y="581"/>
                    <a:pt x="71" y="593"/>
                  </a:cubicBezTo>
                  <a:cubicBezTo>
                    <a:pt x="43" y="635"/>
                    <a:pt x="16" y="658"/>
                    <a:pt x="0" y="706"/>
                  </a:cubicBezTo>
                  <a:cubicBezTo>
                    <a:pt x="5" y="720"/>
                    <a:pt x="6" y="735"/>
                    <a:pt x="14" y="748"/>
                  </a:cubicBezTo>
                  <a:cubicBezTo>
                    <a:pt x="47" y="802"/>
                    <a:pt x="97" y="764"/>
                    <a:pt x="142" y="748"/>
                  </a:cubicBezTo>
                  <a:cubicBezTo>
                    <a:pt x="219" y="762"/>
                    <a:pt x="289" y="780"/>
                    <a:pt x="367" y="791"/>
                  </a:cubicBezTo>
                  <a:cubicBezTo>
                    <a:pt x="476" y="776"/>
                    <a:pt x="436" y="792"/>
                    <a:pt x="494" y="763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52"/>
            <p:cNvSpPr>
              <a:spLocks noChangeShapeType="1"/>
            </p:cNvSpPr>
            <p:nvPr/>
          </p:nvSpPr>
          <p:spPr bwMode="auto">
            <a:xfrm>
              <a:off x="6109" y="16644"/>
              <a:ext cx="1" cy="1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51"/>
            <p:cNvSpPr>
              <a:spLocks noChangeShapeType="1"/>
            </p:cNvSpPr>
            <p:nvPr/>
          </p:nvSpPr>
          <p:spPr bwMode="auto">
            <a:xfrm>
              <a:off x="6466" y="16633"/>
              <a:ext cx="1" cy="1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50"/>
            <p:cNvSpPr>
              <a:spLocks noChangeShapeType="1"/>
            </p:cNvSpPr>
            <p:nvPr/>
          </p:nvSpPr>
          <p:spPr bwMode="auto">
            <a:xfrm flipH="1">
              <a:off x="5686" y="16654"/>
              <a:ext cx="18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49"/>
            <p:cNvSpPr>
              <a:spLocks noChangeShapeType="1"/>
            </p:cNvSpPr>
            <p:nvPr/>
          </p:nvSpPr>
          <p:spPr bwMode="auto">
            <a:xfrm flipH="1">
              <a:off x="5886" y="16665"/>
              <a:ext cx="156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48"/>
            <p:cNvSpPr>
              <a:spLocks noChangeShapeType="1"/>
            </p:cNvSpPr>
            <p:nvPr/>
          </p:nvSpPr>
          <p:spPr bwMode="auto">
            <a:xfrm flipH="1">
              <a:off x="6522" y="16654"/>
              <a:ext cx="111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47"/>
            <p:cNvSpPr>
              <a:spLocks noChangeShapeType="1"/>
            </p:cNvSpPr>
            <p:nvPr/>
          </p:nvSpPr>
          <p:spPr bwMode="auto">
            <a:xfrm flipH="1">
              <a:off x="6588" y="16654"/>
              <a:ext cx="156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Line 46"/>
            <p:cNvSpPr>
              <a:spLocks noChangeShapeType="1"/>
            </p:cNvSpPr>
            <p:nvPr/>
          </p:nvSpPr>
          <p:spPr bwMode="auto">
            <a:xfrm>
              <a:off x="8529" y="15843"/>
              <a:ext cx="8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Line 45"/>
            <p:cNvSpPr>
              <a:spLocks noChangeShapeType="1"/>
            </p:cNvSpPr>
            <p:nvPr/>
          </p:nvSpPr>
          <p:spPr bwMode="auto">
            <a:xfrm>
              <a:off x="8897" y="15875"/>
              <a:ext cx="2" cy="13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Line 44"/>
            <p:cNvSpPr>
              <a:spLocks noChangeShapeType="1"/>
            </p:cNvSpPr>
            <p:nvPr/>
          </p:nvSpPr>
          <p:spPr bwMode="auto">
            <a:xfrm flipH="1">
              <a:off x="7579" y="17202"/>
              <a:ext cx="129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Oval 43"/>
            <p:cNvSpPr>
              <a:spLocks noChangeArrowheads="1"/>
            </p:cNvSpPr>
            <p:nvPr/>
          </p:nvSpPr>
          <p:spPr bwMode="auto">
            <a:xfrm>
              <a:off x="9386" y="15789"/>
              <a:ext cx="111" cy="1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sz="2000" b="1"/>
            </a:p>
          </p:txBody>
        </p:sp>
        <p:sp>
          <p:nvSpPr>
            <p:cNvPr id="16457" name="Oval 42"/>
            <p:cNvSpPr>
              <a:spLocks noChangeArrowheads="1"/>
            </p:cNvSpPr>
            <p:nvPr/>
          </p:nvSpPr>
          <p:spPr bwMode="auto">
            <a:xfrm>
              <a:off x="8844" y="15789"/>
              <a:ext cx="104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sz="2000" b="1"/>
            </a:p>
          </p:txBody>
        </p:sp>
        <p:sp>
          <p:nvSpPr>
            <p:cNvPr id="16458" name="Line 41"/>
            <p:cNvSpPr>
              <a:spLocks noChangeShapeType="1"/>
            </p:cNvSpPr>
            <p:nvPr/>
          </p:nvSpPr>
          <p:spPr bwMode="auto">
            <a:xfrm flipV="1">
              <a:off x="6265" y="16633"/>
              <a:ext cx="1" cy="5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Line 40"/>
            <p:cNvSpPr>
              <a:spLocks noChangeShapeType="1"/>
            </p:cNvSpPr>
            <p:nvPr/>
          </p:nvSpPr>
          <p:spPr bwMode="auto">
            <a:xfrm flipH="1" flipV="1">
              <a:off x="7283" y="14825"/>
              <a:ext cx="115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0" name="Text Box 39"/>
            <p:cNvSpPr txBox="1">
              <a:spLocks noChangeArrowheads="1"/>
            </p:cNvSpPr>
            <p:nvPr/>
          </p:nvSpPr>
          <p:spPr bwMode="auto">
            <a:xfrm>
              <a:off x="8810" y="15376"/>
              <a:ext cx="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altLang="ru-RU" sz="2000" b="1" baseline="-30000">
                  <a:latin typeface="Arial" panose="020B0604020202020204" pitchFamily="34" charset="0"/>
                  <a:ea typeface="Times New Roman" panose="02020603050405020304" pitchFamily="18" charset="0"/>
                </a:rPr>
                <a:t>ВЫХ</a:t>
              </a:r>
              <a:endParaRPr lang="en-US" altLang="ru-RU" sz="2000" b="1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6461" name="Line 38"/>
            <p:cNvSpPr>
              <a:spLocks noChangeShapeType="1"/>
            </p:cNvSpPr>
            <p:nvPr/>
          </p:nvSpPr>
          <p:spPr bwMode="auto">
            <a:xfrm>
              <a:off x="7346" y="16365"/>
              <a:ext cx="0" cy="2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Line 37"/>
            <p:cNvSpPr>
              <a:spLocks noChangeShapeType="1"/>
            </p:cNvSpPr>
            <p:nvPr/>
          </p:nvSpPr>
          <p:spPr bwMode="auto">
            <a:xfrm>
              <a:off x="7347" y="16365"/>
              <a:ext cx="268" cy="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3" name="Line 36"/>
            <p:cNvSpPr>
              <a:spLocks noChangeShapeType="1"/>
            </p:cNvSpPr>
            <p:nvPr/>
          </p:nvSpPr>
          <p:spPr bwMode="auto">
            <a:xfrm flipV="1">
              <a:off x="7347" y="16522"/>
              <a:ext cx="269" cy="1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4" name="Line 35"/>
            <p:cNvSpPr>
              <a:spLocks noChangeShapeType="1"/>
            </p:cNvSpPr>
            <p:nvPr/>
          </p:nvSpPr>
          <p:spPr bwMode="auto">
            <a:xfrm>
              <a:off x="7615" y="16515"/>
              <a:ext cx="6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5" name="Text Box 34"/>
            <p:cNvSpPr txBox="1">
              <a:spLocks noChangeArrowheads="1"/>
            </p:cNvSpPr>
            <p:nvPr/>
          </p:nvSpPr>
          <p:spPr bwMode="auto">
            <a:xfrm>
              <a:off x="7034" y="15944"/>
              <a:ext cx="84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Р</a:t>
              </a:r>
              <a:r>
                <a:rPr lang="ru-RU" altLang="ru-RU" sz="2000" b="1" baseline="-30000">
                  <a:latin typeface="Arial" panose="020B0604020202020204" pitchFamily="34" charset="0"/>
                  <a:ea typeface="Times New Roman" panose="02020603050405020304" pitchFamily="18" charset="0"/>
                </a:rPr>
                <a:t>ПИТ</a:t>
              </a:r>
              <a:endParaRPr lang="ru-RU" altLang="ru-RU" sz="2000" b="1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6466" name="Line 33"/>
            <p:cNvSpPr>
              <a:spLocks noChangeShapeType="1"/>
            </p:cNvSpPr>
            <p:nvPr/>
          </p:nvSpPr>
          <p:spPr bwMode="auto">
            <a:xfrm flipH="1">
              <a:off x="7603" y="17047"/>
              <a:ext cx="0" cy="2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Line 32"/>
            <p:cNvSpPr>
              <a:spLocks noChangeShapeType="1"/>
            </p:cNvSpPr>
            <p:nvPr/>
          </p:nvSpPr>
          <p:spPr bwMode="auto">
            <a:xfrm flipH="1">
              <a:off x="7331" y="17047"/>
              <a:ext cx="272" cy="1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8" name="Line 31"/>
            <p:cNvSpPr>
              <a:spLocks noChangeShapeType="1"/>
            </p:cNvSpPr>
            <p:nvPr/>
          </p:nvSpPr>
          <p:spPr bwMode="auto">
            <a:xfrm flipH="1" flipV="1">
              <a:off x="7337" y="17202"/>
              <a:ext cx="266" cy="1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69" name="Line 30"/>
            <p:cNvSpPr>
              <a:spLocks noChangeShapeType="1"/>
            </p:cNvSpPr>
            <p:nvPr/>
          </p:nvSpPr>
          <p:spPr bwMode="auto">
            <a:xfrm flipH="1">
              <a:off x="6255" y="17199"/>
              <a:ext cx="106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0" name="Line 29"/>
            <p:cNvSpPr>
              <a:spLocks noChangeShapeType="1"/>
            </p:cNvSpPr>
            <p:nvPr/>
          </p:nvSpPr>
          <p:spPr bwMode="auto">
            <a:xfrm flipV="1">
              <a:off x="7235" y="15181"/>
              <a:ext cx="12" cy="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1" name="Line 28"/>
            <p:cNvSpPr>
              <a:spLocks noChangeShapeType="1"/>
            </p:cNvSpPr>
            <p:nvPr/>
          </p:nvSpPr>
          <p:spPr bwMode="auto">
            <a:xfrm flipV="1">
              <a:off x="7537" y="15175"/>
              <a:ext cx="22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Line 27"/>
            <p:cNvSpPr>
              <a:spLocks noChangeShapeType="1"/>
            </p:cNvSpPr>
            <p:nvPr/>
          </p:nvSpPr>
          <p:spPr bwMode="auto">
            <a:xfrm>
              <a:off x="7292" y="15338"/>
              <a:ext cx="17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3" name="Line 26"/>
            <p:cNvSpPr>
              <a:spLocks noChangeShapeType="1"/>
            </p:cNvSpPr>
            <p:nvPr/>
          </p:nvSpPr>
          <p:spPr bwMode="auto">
            <a:xfrm flipH="1">
              <a:off x="7186" y="15338"/>
              <a:ext cx="97" cy="1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4" name="Line 25"/>
            <p:cNvSpPr>
              <a:spLocks noChangeShapeType="1"/>
            </p:cNvSpPr>
            <p:nvPr/>
          </p:nvSpPr>
          <p:spPr bwMode="auto">
            <a:xfrm>
              <a:off x="7470" y="15338"/>
              <a:ext cx="89" cy="1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5" name="Line 24"/>
            <p:cNvSpPr>
              <a:spLocks noChangeShapeType="1"/>
            </p:cNvSpPr>
            <p:nvPr/>
          </p:nvSpPr>
          <p:spPr bwMode="auto">
            <a:xfrm>
              <a:off x="7180" y="15537"/>
              <a:ext cx="3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6" name="Line 23"/>
            <p:cNvSpPr>
              <a:spLocks noChangeShapeType="1"/>
            </p:cNvSpPr>
            <p:nvPr/>
          </p:nvSpPr>
          <p:spPr bwMode="auto">
            <a:xfrm flipV="1">
              <a:off x="8260" y="16232"/>
              <a:ext cx="0" cy="2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77" name="Oval 22"/>
            <p:cNvSpPr>
              <a:spLocks noChangeArrowheads="1"/>
            </p:cNvSpPr>
            <p:nvPr/>
          </p:nvSpPr>
          <p:spPr bwMode="auto">
            <a:xfrm>
              <a:off x="3240" y="15140"/>
              <a:ext cx="104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sz="2000" b="1"/>
            </a:p>
          </p:txBody>
        </p:sp>
        <p:sp>
          <p:nvSpPr>
            <p:cNvPr id="16478" name="Rectangle 21"/>
            <p:cNvSpPr>
              <a:spLocks noChangeArrowheads="1"/>
            </p:cNvSpPr>
            <p:nvPr/>
          </p:nvSpPr>
          <p:spPr bwMode="auto">
            <a:xfrm>
              <a:off x="3187" y="15821"/>
              <a:ext cx="211" cy="107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sz="2000" b="1"/>
            </a:p>
          </p:txBody>
        </p:sp>
        <p:sp>
          <p:nvSpPr>
            <p:cNvPr id="16479" name="Line 20"/>
            <p:cNvSpPr>
              <a:spLocks noChangeShapeType="1"/>
            </p:cNvSpPr>
            <p:nvPr/>
          </p:nvSpPr>
          <p:spPr bwMode="auto">
            <a:xfrm>
              <a:off x="3287" y="15190"/>
              <a:ext cx="0" cy="6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Line 19"/>
            <p:cNvSpPr>
              <a:spLocks noChangeShapeType="1"/>
            </p:cNvSpPr>
            <p:nvPr/>
          </p:nvSpPr>
          <p:spPr bwMode="auto">
            <a:xfrm>
              <a:off x="2786" y="16148"/>
              <a:ext cx="0" cy="9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Line 18"/>
            <p:cNvSpPr>
              <a:spLocks noChangeShapeType="1"/>
            </p:cNvSpPr>
            <p:nvPr/>
          </p:nvSpPr>
          <p:spPr bwMode="auto">
            <a:xfrm>
              <a:off x="3734" y="16158"/>
              <a:ext cx="1" cy="9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Line 17"/>
            <p:cNvSpPr>
              <a:spLocks noChangeShapeType="1"/>
            </p:cNvSpPr>
            <p:nvPr/>
          </p:nvSpPr>
          <p:spPr bwMode="auto">
            <a:xfrm>
              <a:off x="2786" y="17095"/>
              <a:ext cx="9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3" name="Line 16"/>
            <p:cNvSpPr>
              <a:spLocks noChangeShapeType="1"/>
            </p:cNvSpPr>
            <p:nvPr/>
          </p:nvSpPr>
          <p:spPr bwMode="auto">
            <a:xfrm flipV="1">
              <a:off x="2797" y="16366"/>
              <a:ext cx="93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4" name="Line 15"/>
            <p:cNvSpPr>
              <a:spLocks noChangeShapeType="1"/>
            </p:cNvSpPr>
            <p:nvPr/>
          </p:nvSpPr>
          <p:spPr bwMode="auto">
            <a:xfrm flipH="1">
              <a:off x="3399" y="15944"/>
              <a:ext cx="257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5" name="Line 14"/>
            <p:cNvSpPr>
              <a:spLocks noChangeShapeType="1"/>
            </p:cNvSpPr>
            <p:nvPr/>
          </p:nvSpPr>
          <p:spPr bwMode="auto">
            <a:xfrm flipH="1">
              <a:off x="4188" y="16579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6" name="Line 13"/>
            <p:cNvSpPr>
              <a:spLocks noChangeShapeType="1"/>
            </p:cNvSpPr>
            <p:nvPr/>
          </p:nvSpPr>
          <p:spPr bwMode="auto">
            <a:xfrm flipH="1">
              <a:off x="3735" y="14825"/>
              <a:ext cx="3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7" name="Line 12"/>
            <p:cNvSpPr>
              <a:spLocks noChangeShapeType="1"/>
            </p:cNvSpPr>
            <p:nvPr/>
          </p:nvSpPr>
          <p:spPr bwMode="auto">
            <a:xfrm flipH="1">
              <a:off x="3511" y="14825"/>
              <a:ext cx="232" cy="3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88" name="Text Box 11"/>
            <p:cNvSpPr txBox="1">
              <a:spLocks noChangeArrowheads="1"/>
            </p:cNvSpPr>
            <p:nvPr/>
          </p:nvSpPr>
          <p:spPr bwMode="auto">
            <a:xfrm>
              <a:off x="3763" y="14500"/>
              <a:ext cx="43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489" name="Line 10"/>
            <p:cNvSpPr>
              <a:spLocks noChangeShapeType="1"/>
            </p:cNvSpPr>
            <p:nvPr/>
          </p:nvSpPr>
          <p:spPr bwMode="auto">
            <a:xfrm flipH="1">
              <a:off x="4582" y="16894"/>
              <a:ext cx="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0" name="Line 9"/>
            <p:cNvSpPr>
              <a:spLocks noChangeShapeType="1"/>
            </p:cNvSpPr>
            <p:nvPr/>
          </p:nvSpPr>
          <p:spPr bwMode="auto">
            <a:xfrm flipH="1">
              <a:off x="4985" y="16611"/>
              <a:ext cx="444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1" name="Text Box 8"/>
            <p:cNvSpPr txBox="1">
              <a:spLocks noChangeArrowheads="1"/>
            </p:cNvSpPr>
            <p:nvPr/>
          </p:nvSpPr>
          <p:spPr bwMode="auto">
            <a:xfrm>
              <a:off x="4644" y="16569"/>
              <a:ext cx="43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2000" b="1">
                  <a:latin typeface="Arial" panose="020B0604020202020204" pitchFamily="34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6492" name="Line 7"/>
            <p:cNvSpPr>
              <a:spLocks noChangeShapeType="1"/>
            </p:cNvSpPr>
            <p:nvPr/>
          </p:nvSpPr>
          <p:spPr bwMode="auto">
            <a:xfrm>
              <a:off x="2920" y="16495"/>
              <a:ext cx="2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3" name="Line 6"/>
            <p:cNvSpPr>
              <a:spLocks noChangeShapeType="1"/>
            </p:cNvSpPr>
            <p:nvPr/>
          </p:nvSpPr>
          <p:spPr bwMode="auto">
            <a:xfrm>
              <a:off x="2820" y="16653"/>
              <a:ext cx="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Line 5"/>
            <p:cNvSpPr>
              <a:spLocks noChangeShapeType="1"/>
            </p:cNvSpPr>
            <p:nvPr/>
          </p:nvSpPr>
          <p:spPr bwMode="auto">
            <a:xfrm>
              <a:off x="2898" y="16832"/>
              <a:ext cx="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5" name="Line 4"/>
            <p:cNvSpPr>
              <a:spLocks noChangeShapeType="1"/>
            </p:cNvSpPr>
            <p:nvPr/>
          </p:nvSpPr>
          <p:spPr bwMode="auto">
            <a:xfrm>
              <a:off x="3456" y="16495"/>
              <a:ext cx="2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Line 3"/>
            <p:cNvSpPr>
              <a:spLocks noChangeShapeType="1"/>
            </p:cNvSpPr>
            <p:nvPr/>
          </p:nvSpPr>
          <p:spPr bwMode="auto">
            <a:xfrm>
              <a:off x="3445" y="16663"/>
              <a:ext cx="2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97" name="Line 2"/>
            <p:cNvSpPr>
              <a:spLocks noChangeShapeType="1"/>
            </p:cNvSpPr>
            <p:nvPr/>
          </p:nvSpPr>
          <p:spPr bwMode="auto">
            <a:xfrm>
              <a:off x="3456" y="16842"/>
              <a:ext cx="2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264275"/>
          </a:xfrm>
        </p:spPr>
        <p:txBody>
          <a:bodyPr rtlCol="0">
            <a:normAutofit lnSpcReduction="10000"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Действие уровнемера основано на уравновешивании усилия, развиваемого </a:t>
            </a:r>
            <a:r>
              <a:rPr lang="ru-RU" sz="2400" dirty="0" smtClean="0"/>
              <a:t>буйком.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увеличении уровня жидкости в </a:t>
            </a:r>
            <a:r>
              <a:rPr lang="ru-RU" sz="2400" b="1" i="1" dirty="0">
                <a:solidFill>
                  <a:srgbClr val="0000FF"/>
                </a:solidFill>
              </a:rPr>
              <a:t>резервуаре </a:t>
            </a:r>
            <a:r>
              <a:rPr lang="ru-RU" sz="2400" b="1" dirty="0">
                <a:solidFill>
                  <a:srgbClr val="0000FF"/>
                </a:solidFill>
              </a:rPr>
              <a:t>1</a:t>
            </a:r>
            <a:r>
              <a:rPr lang="ru-RU" sz="2400" dirty="0"/>
              <a:t> изменяется направленное вверх усилие от </a:t>
            </a:r>
            <a:r>
              <a:rPr lang="ru-RU" sz="2400" b="1" i="1" dirty="0">
                <a:solidFill>
                  <a:srgbClr val="0000FF"/>
                </a:solidFill>
              </a:rPr>
              <a:t>буйка </a:t>
            </a:r>
            <a:r>
              <a:rPr lang="ru-RU" sz="2400" b="1" dirty="0">
                <a:solidFill>
                  <a:srgbClr val="0000FF"/>
                </a:solidFill>
              </a:rPr>
              <a:t>2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этом </a:t>
            </a:r>
            <a:r>
              <a:rPr lang="ru-RU" sz="2400" b="1" i="1" dirty="0">
                <a:solidFill>
                  <a:srgbClr val="0000FF"/>
                </a:solidFill>
              </a:rPr>
              <a:t>рычаг </a:t>
            </a:r>
            <a:r>
              <a:rPr lang="ru-RU" sz="2400" b="1" dirty="0">
                <a:solidFill>
                  <a:srgbClr val="0000FF"/>
                </a:solidFill>
              </a:rPr>
              <a:t>3</a:t>
            </a:r>
            <a:r>
              <a:rPr lang="ru-RU" sz="2400" dirty="0"/>
              <a:t> поворачивается вокруг опоры по часовой стрелке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Заслонка </a:t>
            </a:r>
            <a:r>
              <a:rPr lang="ru-RU" sz="2400" b="1" dirty="0">
                <a:solidFill>
                  <a:srgbClr val="0000FF"/>
                </a:solidFill>
              </a:rPr>
              <a:t>4</a:t>
            </a:r>
            <a:r>
              <a:rPr lang="ru-RU" sz="2400" dirty="0"/>
              <a:t> прикрывает </a:t>
            </a:r>
            <a:r>
              <a:rPr lang="ru-RU" sz="2400" b="1" i="1" dirty="0">
                <a:solidFill>
                  <a:srgbClr val="0000FF"/>
                </a:solidFill>
              </a:rPr>
              <a:t>сопло </a:t>
            </a:r>
            <a:r>
              <a:rPr lang="ru-RU" sz="2400" b="1" dirty="0">
                <a:solidFill>
                  <a:srgbClr val="0000FF"/>
                </a:solidFill>
              </a:rPr>
              <a:t>5</a:t>
            </a:r>
            <a:r>
              <a:rPr lang="ru-RU" sz="2400" dirty="0"/>
              <a:t> и на выходе пневматического </a:t>
            </a:r>
            <a:r>
              <a:rPr lang="ru-RU" sz="2400" b="1" i="1" dirty="0">
                <a:solidFill>
                  <a:srgbClr val="0000FF"/>
                </a:solidFill>
              </a:rPr>
              <a:t>усилителя мощности</a:t>
            </a:r>
            <a:r>
              <a:rPr lang="ru-RU" sz="2400" b="1" dirty="0">
                <a:solidFill>
                  <a:srgbClr val="0000FF"/>
                </a:solidFill>
              </a:rPr>
              <a:t> 6 </a:t>
            </a:r>
            <a:r>
              <a:rPr lang="ru-RU" sz="2400" dirty="0"/>
              <a:t>увеличивается давление сжатого воздуха, поступающего в линию связи и в </a:t>
            </a:r>
            <a:r>
              <a:rPr lang="ru-RU" sz="2400" b="1" i="1" dirty="0">
                <a:solidFill>
                  <a:srgbClr val="0000FF"/>
                </a:solidFill>
              </a:rPr>
              <a:t>сильфон обратной связи </a:t>
            </a:r>
            <a:r>
              <a:rPr lang="ru-RU" sz="2400" b="1" dirty="0">
                <a:solidFill>
                  <a:srgbClr val="0000FF"/>
                </a:solidFill>
              </a:rPr>
              <a:t>7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Сильфон </a:t>
            </a:r>
            <a:r>
              <a:rPr lang="ru-RU" sz="2400" dirty="0"/>
              <a:t>развивает усилие, уравновешивающее усилие от </a:t>
            </a:r>
            <a:r>
              <a:rPr lang="ru-RU" sz="2400" dirty="0" smtClean="0"/>
              <a:t>буйка.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Таким </a:t>
            </a:r>
            <a:r>
              <a:rPr lang="ru-RU" sz="2400" dirty="0"/>
              <a:t>образом, каждому значению уровня соответствует определенное значение давления сжатого воздуха на выходе усилителя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Пружина </a:t>
            </a:r>
            <a:r>
              <a:rPr lang="ru-RU" sz="2400" b="1" dirty="0">
                <a:solidFill>
                  <a:srgbClr val="0000FF"/>
                </a:solidFill>
              </a:rPr>
              <a:t>8</a:t>
            </a:r>
            <a:r>
              <a:rPr lang="ru-RU" sz="2400" dirty="0"/>
              <a:t> предназначена для настройки начального значения выходного сигнала.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9388" y="3141663"/>
            <a:ext cx="8664575" cy="935037"/>
          </a:xfrm>
        </p:spPr>
        <p:txBody>
          <a:bodyPr/>
          <a:lstStyle/>
          <a:p>
            <a:pPr marL="0" indent="361950">
              <a:buFont typeface="Arial" panose="020B0604020202020204" pitchFamily="34" charset="0"/>
              <a:buNone/>
            </a:pPr>
            <a:r>
              <a:rPr lang="ru-RU" altLang="ru-RU" sz="2400" smtClean="0"/>
              <a:t>Имеются измерительные преобразования уровня с электросиловым передающим преобразователем.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0025"/>
            <a:ext cx="30480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360863"/>
            <a:ext cx="2232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0888" y="4073525"/>
            <a:ext cx="5553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Преобразователь типа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УБ-ЭМ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имеет: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верхние </a:t>
            </a:r>
            <a:r>
              <a:rPr lang="ru-RU" sz="2400" dirty="0">
                <a:latin typeface="+mn-lt"/>
                <a:cs typeface="+mn-cs"/>
              </a:rPr>
              <a:t>пределы измерений от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0,25</a:t>
            </a:r>
            <a:r>
              <a:rPr lang="ru-RU" sz="2400" dirty="0">
                <a:latin typeface="+mn-lt"/>
                <a:cs typeface="+mn-cs"/>
              </a:rPr>
              <a:t> до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10 м</a:t>
            </a:r>
            <a:r>
              <a:rPr lang="ru-RU" sz="2400" dirty="0">
                <a:latin typeface="+mn-lt"/>
                <a:cs typeface="+mn-cs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выходные </a:t>
            </a:r>
            <a:r>
              <a:rPr lang="ru-RU" sz="2400" dirty="0">
                <a:latin typeface="+mn-lt"/>
                <a:cs typeface="+mn-cs"/>
              </a:rPr>
              <a:t>сигналы: от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</a:t>
            </a:r>
            <a:r>
              <a:rPr lang="ru-RU" sz="2400" dirty="0">
                <a:latin typeface="+mn-lt"/>
                <a:cs typeface="+mn-cs"/>
              </a:rPr>
              <a:t> до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5 мА</a:t>
            </a:r>
            <a:r>
              <a:rPr lang="ru-RU" sz="2400" dirty="0">
                <a:latin typeface="+mn-lt"/>
                <a:cs typeface="+mn-cs"/>
              </a:rPr>
              <a:t>, от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</a:t>
            </a:r>
            <a:r>
              <a:rPr lang="ru-RU" sz="2400" dirty="0">
                <a:latin typeface="+mn-lt"/>
                <a:cs typeface="+mn-cs"/>
              </a:rPr>
              <a:t> до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20 мА</a:t>
            </a:r>
            <a:r>
              <a:rPr lang="ru-RU" sz="2400" dirty="0">
                <a:latin typeface="+mn-lt"/>
                <a:cs typeface="+mn-cs"/>
              </a:rPr>
              <a:t>, от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4</a:t>
            </a:r>
            <a:r>
              <a:rPr lang="ru-RU" sz="2400" dirty="0">
                <a:latin typeface="+mn-lt"/>
                <a:cs typeface="+mn-cs"/>
              </a:rPr>
              <a:t> до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20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мА</a:t>
            </a:r>
            <a:r>
              <a:rPr lang="ru-RU" sz="2400" dirty="0">
                <a:latin typeface="+mn-lt"/>
                <a:cs typeface="+mn-cs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классы </a:t>
            </a:r>
            <a:r>
              <a:rPr lang="ru-RU" sz="2400" dirty="0">
                <a:latin typeface="+mn-lt"/>
                <a:cs typeface="+mn-cs"/>
              </a:rPr>
              <a:t>точности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0,5</a:t>
            </a:r>
            <a:r>
              <a:rPr lang="ru-RU" sz="2400" dirty="0">
                <a:latin typeface="+mn-lt"/>
                <a:cs typeface="+mn-cs"/>
              </a:rPr>
              <a:t> и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8913"/>
            <a:ext cx="54006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Уровнемер-регулятор уровня типа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УРБ-П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имеет: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верхние </a:t>
            </a:r>
            <a:r>
              <a:rPr lang="ru-RU" sz="2400" dirty="0">
                <a:latin typeface="+mn-lt"/>
                <a:cs typeface="+mn-cs"/>
              </a:rPr>
              <a:t>пределы измерений от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0,25</a:t>
            </a:r>
            <a:r>
              <a:rPr lang="ru-RU" sz="2400" dirty="0">
                <a:latin typeface="+mn-lt"/>
                <a:cs typeface="+mn-cs"/>
              </a:rPr>
              <a:t> до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10 м</a:t>
            </a:r>
            <a:r>
              <a:rPr lang="ru-RU" sz="2400" dirty="0">
                <a:latin typeface="+mn-lt"/>
                <a:cs typeface="+mn-cs"/>
              </a:rPr>
              <a:t>;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выходной </a:t>
            </a:r>
            <a:r>
              <a:rPr lang="ru-RU" sz="2400" dirty="0">
                <a:latin typeface="+mn-lt"/>
                <a:cs typeface="+mn-cs"/>
              </a:rPr>
              <a:t>сигнал от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20</a:t>
            </a:r>
            <a:r>
              <a:rPr lang="ru-RU" sz="2400" dirty="0">
                <a:latin typeface="+mn-lt"/>
                <a:cs typeface="+mn-cs"/>
              </a:rPr>
              <a:t> до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100 кПа</a:t>
            </a:r>
            <a:r>
              <a:rPr lang="ru-RU" sz="2400" dirty="0">
                <a:latin typeface="+mn-lt"/>
                <a:cs typeface="+mn-cs"/>
              </a:rPr>
              <a:t>; классы точности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0,5</a:t>
            </a:r>
            <a:r>
              <a:rPr lang="ru-RU" sz="2400" dirty="0">
                <a:latin typeface="+mn-lt"/>
                <a:cs typeface="+mn-cs"/>
              </a:rPr>
              <a:t>;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</a:t>
            </a:r>
            <a:r>
              <a:rPr lang="ru-RU" sz="2400" dirty="0">
                <a:latin typeface="+mn-lt"/>
                <a:cs typeface="+mn-cs"/>
              </a:rPr>
              <a:t>;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1,5</a:t>
            </a:r>
            <a:r>
              <a:rPr lang="ru-RU" sz="2400" dirty="0">
                <a:latin typeface="+mn-lt"/>
                <a:cs typeface="+mn-cs"/>
              </a:rPr>
              <a:t>;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давление </a:t>
            </a:r>
            <a:r>
              <a:rPr lang="ru-RU" sz="2400" dirty="0">
                <a:latin typeface="+mn-lt"/>
                <a:cs typeface="+mn-cs"/>
              </a:rPr>
              <a:t>питания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+mn-cs"/>
              </a:rPr>
              <a:t>140 кПа</a:t>
            </a:r>
            <a:r>
              <a:rPr lang="ru-RU" sz="2400" dirty="0">
                <a:latin typeface="+mn-lt"/>
                <a:cs typeface="+mn-cs"/>
              </a:rPr>
              <a:t>.</a:t>
            </a: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35000"/>
          </a:xfrm>
        </p:spPr>
        <p:txBody>
          <a:bodyPr/>
          <a:lstStyle/>
          <a:p>
            <a:r>
              <a:rPr lang="en-US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400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smtClean="0">
                <a:solidFill>
                  <a:srgbClr val="0000FF"/>
                </a:solidFill>
              </a:rPr>
              <a:t>Гидростатические уровнемеры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5329238" cy="6048375"/>
          </a:xfrm>
        </p:spPr>
        <p:txBody>
          <a:bodyPr rtlCol="0">
            <a:noAutofit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Принцип измерений уровня </a:t>
            </a:r>
            <a:r>
              <a:rPr lang="ru-RU" sz="2400" b="1" i="1" dirty="0">
                <a:solidFill>
                  <a:srgbClr val="FF0000"/>
                </a:solidFill>
              </a:rPr>
              <a:t>гидростатическим уровнемером </a:t>
            </a:r>
            <a:r>
              <a:rPr lang="ru-RU" sz="2400" dirty="0"/>
              <a:t>основан на измерении давления, создаваемым столбом </a:t>
            </a:r>
            <a:r>
              <a:rPr lang="ru-RU" sz="2400" dirty="0" smtClean="0"/>
              <a:t>жидкости.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Уровнемеры </a:t>
            </a:r>
            <a:r>
              <a:rPr lang="ru-RU" sz="2400" dirty="0"/>
              <a:t>подразделяются </a:t>
            </a:r>
            <a:r>
              <a:rPr lang="ru-RU" sz="2400" dirty="0" smtClean="0"/>
              <a:t>на: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rgbClr val="0000FF"/>
                </a:solidFill>
              </a:rPr>
              <a:t>дифманометрические</a:t>
            </a:r>
            <a:r>
              <a:rPr lang="ru-RU" sz="2400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rgbClr val="0000FF"/>
                </a:solidFill>
              </a:rPr>
              <a:t>барботажные</a:t>
            </a:r>
            <a:r>
              <a:rPr lang="ru-RU" sz="2400" dirty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Рассмотрим схему </a:t>
            </a:r>
            <a:r>
              <a:rPr lang="ru-RU" sz="2400" dirty="0" err="1" smtClean="0"/>
              <a:t>дифманометрического</a:t>
            </a:r>
            <a:r>
              <a:rPr lang="ru-RU" sz="2400" dirty="0" smtClean="0"/>
              <a:t> уровнемера.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Уровнемер состоит из </a:t>
            </a:r>
            <a:r>
              <a:rPr lang="ru-RU" sz="2400" b="1" i="1" dirty="0" err="1">
                <a:solidFill>
                  <a:srgbClr val="0000FF"/>
                </a:solidFill>
              </a:rPr>
              <a:t>дифманометра</a:t>
            </a: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1</a:t>
            </a: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400" dirty="0"/>
              <a:t>и </a:t>
            </a:r>
            <a:r>
              <a:rPr lang="ru-RU" sz="2400" b="1" i="1" dirty="0">
                <a:solidFill>
                  <a:srgbClr val="0000FF"/>
                </a:solidFill>
              </a:rPr>
              <a:t>уравнительного сосуда </a:t>
            </a:r>
            <a:r>
              <a:rPr lang="ru-RU" sz="2400" b="1" dirty="0">
                <a:solidFill>
                  <a:srgbClr val="0000FF"/>
                </a:solidFill>
              </a:rPr>
              <a:t>2</a:t>
            </a:r>
            <a:r>
              <a:rPr lang="ru-RU" sz="2400" dirty="0"/>
              <a:t>, заполненного той же жидкостью, что и в </a:t>
            </a:r>
            <a:r>
              <a:rPr lang="ru-RU" sz="2400" b="1" i="1" dirty="0">
                <a:solidFill>
                  <a:srgbClr val="0000FF"/>
                </a:solidFill>
              </a:rPr>
              <a:t>контролируемом резервуаре </a:t>
            </a:r>
            <a:r>
              <a:rPr lang="ru-RU" sz="2400" b="1" dirty="0">
                <a:solidFill>
                  <a:srgbClr val="0000FF"/>
                </a:solidFill>
              </a:rPr>
              <a:t>3</a:t>
            </a:r>
            <a:r>
              <a:rPr lang="ru-RU" sz="2400" dirty="0"/>
              <a:t>. </a:t>
            </a:r>
          </a:p>
          <a:p>
            <a:pPr marL="0" indent="3619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</p:txBody>
      </p:sp>
      <p:sp>
        <p:nvSpPr>
          <p:cNvPr id="19460" name="Rectangle 4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462" name="Rectangle 9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19463" name="Группа 81"/>
          <p:cNvGrpSpPr>
            <a:grpSpLocks/>
          </p:cNvGrpSpPr>
          <p:nvPr/>
        </p:nvGrpSpPr>
        <p:grpSpPr bwMode="auto">
          <a:xfrm>
            <a:off x="5148263" y="801688"/>
            <a:ext cx="4010025" cy="5791200"/>
            <a:chOff x="5148596" y="800896"/>
            <a:chExt cx="4010025" cy="5791200"/>
          </a:xfrm>
        </p:grpSpPr>
        <p:grpSp>
          <p:nvGrpSpPr>
            <p:cNvPr id="19465" name="Group 21"/>
            <p:cNvGrpSpPr>
              <a:grpSpLocks noChangeAspect="1"/>
            </p:cNvGrpSpPr>
            <p:nvPr/>
          </p:nvGrpSpPr>
          <p:grpSpPr bwMode="auto">
            <a:xfrm>
              <a:off x="5148596" y="800896"/>
              <a:ext cx="4010025" cy="5791200"/>
              <a:chOff x="2740" y="1216"/>
              <a:chExt cx="3341" cy="4825"/>
            </a:xfrm>
          </p:grpSpPr>
          <p:sp>
            <p:nvSpPr>
              <p:cNvPr id="19467" name="AutoShape 91"/>
              <p:cNvSpPr>
                <a:spLocks noChangeAspect="1" noChangeArrowheads="1" noTextEdit="1"/>
              </p:cNvSpPr>
              <p:nvPr/>
            </p:nvSpPr>
            <p:spPr bwMode="auto">
              <a:xfrm>
                <a:off x="2740" y="1216"/>
                <a:ext cx="3341" cy="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Rectangle 90"/>
              <p:cNvSpPr>
                <a:spLocks noChangeArrowheads="1"/>
              </p:cNvSpPr>
              <p:nvPr/>
            </p:nvSpPr>
            <p:spPr bwMode="auto">
              <a:xfrm>
                <a:off x="3811" y="5457"/>
                <a:ext cx="1143" cy="584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469" name="Line 89"/>
              <p:cNvSpPr>
                <a:spLocks noChangeShapeType="1"/>
              </p:cNvSpPr>
              <p:nvPr/>
            </p:nvSpPr>
            <p:spPr bwMode="auto">
              <a:xfrm flipH="1">
                <a:off x="3241" y="1726"/>
                <a:ext cx="11" cy="117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Line 88"/>
              <p:cNvSpPr>
                <a:spLocks noChangeShapeType="1"/>
              </p:cNvSpPr>
              <p:nvPr/>
            </p:nvSpPr>
            <p:spPr bwMode="auto">
              <a:xfrm>
                <a:off x="4349" y="1726"/>
                <a:ext cx="2" cy="116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Line 87"/>
              <p:cNvSpPr>
                <a:spLocks noChangeShapeType="1"/>
              </p:cNvSpPr>
              <p:nvPr/>
            </p:nvSpPr>
            <p:spPr bwMode="auto">
              <a:xfrm>
                <a:off x="3241" y="2891"/>
                <a:ext cx="111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Line 86"/>
              <p:cNvSpPr>
                <a:spLocks noChangeShapeType="1"/>
              </p:cNvSpPr>
              <p:nvPr/>
            </p:nvSpPr>
            <p:spPr bwMode="auto">
              <a:xfrm>
                <a:off x="3241" y="1966"/>
                <a:ext cx="11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Line 85"/>
              <p:cNvSpPr>
                <a:spLocks noChangeShapeType="1"/>
              </p:cNvSpPr>
              <p:nvPr/>
            </p:nvSpPr>
            <p:spPr bwMode="auto">
              <a:xfrm>
                <a:off x="3225" y="2206"/>
                <a:ext cx="11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4" name="Line 84"/>
              <p:cNvSpPr>
                <a:spLocks noChangeShapeType="1"/>
              </p:cNvSpPr>
              <p:nvPr/>
            </p:nvSpPr>
            <p:spPr bwMode="auto">
              <a:xfrm>
                <a:off x="3244" y="2429"/>
                <a:ext cx="11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Line 83"/>
              <p:cNvSpPr>
                <a:spLocks noChangeShapeType="1"/>
              </p:cNvSpPr>
              <p:nvPr/>
            </p:nvSpPr>
            <p:spPr bwMode="auto">
              <a:xfrm>
                <a:off x="3257" y="2663"/>
                <a:ext cx="10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Line 82"/>
              <p:cNvSpPr>
                <a:spLocks noChangeShapeType="1"/>
              </p:cNvSpPr>
              <p:nvPr/>
            </p:nvSpPr>
            <p:spPr bwMode="auto">
              <a:xfrm>
                <a:off x="4563" y="2746"/>
                <a:ext cx="1" cy="57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Line 81"/>
              <p:cNvSpPr>
                <a:spLocks noChangeShapeType="1"/>
              </p:cNvSpPr>
              <p:nvPr/>
            </p:nvSpPr>
            <p:spPr bwMode="auto">
              <a:xfrm flipH="1">
                <a:off x="5135" y="2746"/>
                <a:ext cx="0" cy="56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Line 80"/>
              <p:cNvSpPr>
                <a:spLocks noChangeShapeType="1"/>
              </p:cNvSpPr>
              <p:nvPr/>
            </p:nvSpPr>
            <p:spPr bwMode="auto">
              <a:xfrm>
                <a:off x="4552" y="3306"/>
                <a:ext cx="58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Line 79"/>
              <p:cNvSpPr>
                <a:spLocks noChangeShapeType="1"/>
              </p:cNvSpPr>
              <p:nvPr/>
            </p:nvSpPr>
            <p:spPr bwMode="auto">
              <a:xfrm>
                <a:off x="4574" y="2903"/>
                <a:ext cx="5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Line 78"/>
              <p:cNvSpPr>
                <a:spLocks noChangeShapeType="1"/>
              </p:cNvSpPr>
              <p:nvPr/>
            </p:nvSpPr>
            <p:spPr bwMode="auto">
              <a:xfrm rot="5400000">
                <a:off x="4581" y="3616"/>
                <a:ext cx="467" cy="20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Line 77"/>
              <p:cNvSpPr>
                <a:spLocks noChangeShapeType="1"/>
              </p:cNvSpPr>
              <p:nvPr/>
            </p:nvSpPr>
            <p:spPr bwMode="auto">
              <a:xfrm rot="5442167" flipH="1">
                <a:off x="4589" y="3598"/>
                <a:ext cx="462" cy="2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Line 76"/>
              <p:cNvSpPr>
                <a:spLocks noChangeShapeType="1"/>
              </p:cNvSpPr>
              <p:nvPr/>
            </p:nvSpPr>
            <p:spPr bwMode="auto">
              <a:xfrm rot="5400000" flipH="1">
                <a:off x="4828" y="3827"/>
                <a:ext cx="0" cy="2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Line 75"/>
              <p:cNvSpPr>
                <a:spLocks noChangeShapeType="1"/>
              </p:cNvSpPr>
              <p:nvPr/>
            </p:nvSpPr>
            <p:spPr bwMode="auto">
              <a:xfrm rot="5400000">
                <a:off x="4808" y="3362"/>
                <a:ext cx="0" cy="24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Line 74"/>
              <p:cNvSpPr>
                <a:spLocks noChangeShapeType="1"/>
              </p:cNvSpPr>
              <p:nvPr/>
            </p:nvSpPr>
            <p:spPr bwMode="auto">
              <a:xfrm rot="5400000">
                <a:off x="3790" y="3602"/>
                <a:ext cx="464" cy="2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Line 73"/>
              <p:cNvSpPr>
                <a:spLocks noChangeShapeType="1"/>
              </p:cNvSpPr>
              <p:nvPr/>
            </p:nvSpPr>
            <p:spPr bwMode="auto">
              <a:xfrm rot="5442167" flipH="1">
                <a:off x="3796" y="3595"/>
                <a:ext cx="457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Line 72"/>
              <p:cNvSpPr>
                <a:spLocks noChangeShapeType="1"/>
              </p:cNvSpPr>
              <p:nvPr/>
            </p:nvSpPr>
            <p:spPr bwMode="auto">
              <a:xfrm rot="5400000">
                <a:off x="4026" y="3825"/>
                <a:ext cx="1" cy="2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Line 71"/>
              <p:cNvSpPr>
                <a:spLocks noChangeShapeType="1"/>
              </p:cNvSpPr>
              <p:nvPr/>
            </p:nvSpPr>
            <p:spPr bwMode="auto">
              <a:xfrm rot="5400000" flipH="1">
                <a:off x="4020" y="3368"/>
                <a:ext cx="0" cy="2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Line 70"/>
              <p:cNvSpPr>
                <a:spLocks noChangeShapeType="1"/>
              </p:cNvSpPr>
              <p:nvPr/>
            </p:nvSpPr>
            <p:spPr bwMode="auto">
              <a:xfrm rot="5400000">
                <a:off x="4582" y="4597"/>
                <a:ext cx="461" cy="2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Line 69"/>
              <p:cNvSpPr>
                <a:spLocks noChangeShapeType="1"/>
              </p:cNvSpPr>
              <p:nvPr/>
            </p:nvSpPr>
            <p:spPr bwMode="auto">
              <a:xfrm rot="5442167" flipH="1">
                <a:off x="4589" y="4583"/>
                <a:ext cx="454" cy="2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0" name="Line 68"/>
              <p:cNvSpPr>
                <a:spLocks noChangeShapeType="1"/>
              </p:cNvSpPr>
              <p:nvPr/>
            </p:nvSpPr>
            <p:spPr bwMode="auto">
              <a:xfrm rot="5400000" flipH="1">
                <a:off x="4821" y="4811"/>
                <a:ext cx="0" cy="2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Line 67"/>
              <p:cNvSpPr>
                <a:spLocks noChangeShapeType="1"/>
              </p:cNvSpPr>
              <p:nvPr/>
            </p:nvSpPr>
            <p:spPr bwMode="auto">
              <a:xfrm rot="5400000" flipH="1">
                <a:off x="4811" y="4356"/>
                <a:ext cx="0" cy="22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2" name="Line 66"/>
              <p:cNvSpPr>
                <a:spLocks noChangeShapeType="1"/>
              </p:cNvSpPr>
              <p:nvPr/>
            </p:nvSpPr>
            <p:spPr bwMode="auto">
              <a:xfrm rot="5400000">
                <a:off x="3796" y="4591"/>
                <a:ext cx="448" cy="2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3" name="Line 65"/>
              <p:cNvSpPr>
                <a:spLocks noChangeShapeType="1"/>
              </p:cNvSpPr>
              <p:nvPr/>
            </p:nvSpPr>
            <p:spPr bwMode="auto">
              <a:xfrm rot="5442167" flipH="1">
                <a:off x="3800" y="4579"/>
                <a:ext cx="446" cy="2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4" name="Line 64"/>
              <p:cNvSpPr>
                <a:spLocks noChangeShapeType="1"/>
              </p:cNvSpPr>
              <p:nvPr/>
            </p:nvSpPr>
            <p:spPr bwMode="auto">
              <a:xfrm rot="5400000">
                <a:off x="4026" y="4809"/>
                <a:ext cx="0" cy="2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Line 63"/>
              <p:cNvSpPr>
                <a:spLocks noChangeShapeType="1"/>
              </p:cNvSpPr>
              <p:nvPr/>
            </p:nvSpPr>
            <p:spPr bwMode="auto">
              <a:xfrm rot="5400000" flipH="1">
                <a:off x="4024" y="4354"/>
                <a:ext cx="0" cy="2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6" name="Line 62"/>
              <p:cNvSpPr>
                <a:spLocks noChangeShapeType="1"/>
              </p:cNvSpPr>
              <p:nvPr/>
            </p:nvSpPr>
            <p:spPr bwMode="auto">
              <a:xfrm flipV="1">
                <a:off x="4014" y="2902"/>
                <a:ext cx="0" cy="5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Line 61"/>
              <p:cNvSpPr>
                <a:spLocks noChangeShapeType="1"/>
              </p:cNvSpPr>
              <p:nvPr/>
            </p:nvSpPr>
            <p:spPr bwMode="auto">
              <a:xfrm flipV="1">
                <a:off x="4810" y="3294"/>
                <a:ext cx="0" cy="1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8" name="Line 60"/>
              <p:cNvSpPr>
                <a:spLocks noChangeShapeType="1"/>
              </p:cNvSpPr>
              <p:nvPr/>
            </p:nvSpPr>
            <p:spPr bwMode="auto">
              <a:xfrm>
                <a:off x="4026" y="3944"/>
                <a:ext cx="0" cy="51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Line 59"/>
              <p:cNvSpPr>
                <a:spLocks noChangeShapeType="1"/>
              </p:cNvSpPr>
              <p:nvPr/>
            </p:nvSpPr>
            <p:spPr bwMode="auto">
              <a:xfrm>
                <a:off x="4821" y="3944"/>
                <a:ext cx="0" cy="5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Line 58"/>
              <p:cNvSpPr>
                <a:spLocks noChangeShapeType="1"/>
              </p:cNvSpPr>
              <p:nvPr/>
            </p:nvSpPr>
            <p:spPr bwMode="auto">
              <a:xfrm>
                <a:off x="4030" y="4923"/>
                <a:ext cx="0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Line 57"/>
              <p:cNvSpPr>
                <a:spLocks noChangeShapeType="1"/>
              </p:cNvSpPr>
              <p:nvPr/>
            </p:nvSpPr>
            <p:spPr bwMode="auto">
              <a:xfrm>
                <a:off x="4821" y="4930"/>
                <a:ext cx="0" cy="5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2" name="Line 56"/>
              <p:cNvSpPr>
                <a:spLocks noChangeShapeType="1"/>
              </p:cNvSpPr>
              <p:nvPr/>
            </p:nvSpPr>
            <p:spPr bwMode="auto">
              <a:xfrm>
                <a:off x="4810" y="4238"/>
                <a:ext cx="27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Line 54"/>
              <p:cNvSpPr>
                <a:spLocks noChangeShapeType="1"/>
              </p:cNvSpPr>
              <p:nvPr/>
            </p:nvSpPr>
            <p:spPr bwMode="auto">
              <a:xfrm>
                <a:off x="4563" y="3048"/>
                <a:ext cx="5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4" name="Line 53"/>
              <p:cNvSpPr>
                <a:spLocks noChangeShapeType="1"/>
              </p:cNvSpPr>
              <p:nvPr/>
            </p:nvSpPr>
            <p:spPr bwMode="auto">
              <a:xfrm>
                <a:off x="4563" y="3194"/>
                <a:ext cx="57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5" name="Line 52"/>
              <p:cNvSpPr>
                <a:spLocks noChangeShapeType="1"/>
              </p:cNvSpPr>
              <p:nvPr/>
            </p:nvSpPr>
            <p:spPr bwMode="auto">
              <a:xfrm>
                <a:off x="5089" y="4126"/>
                <a:ext cx="492" cy="2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Line 51"/>
              <p:cNvSpPr>
                <a:spLocks noChangeShapeType="1"/>
              </p:cNvSpPr>
              <p:nvPr/>
            </p:nvSpPr>
            <p:spPr bwMode="auto">
              <a:xfrm flipH="1">
                <a:off x="5096" y="4126"/>
                <a:ext cx="488" cy="2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Line 50"/>
              <p:cNvSpPr>
                <a:spLocks noChangeShapeType="1"/>
              </p:cNvSpPr>
              <p:nvPr/>
            </p:nvSpPr>
            <p:spPr bwMode="auto">
              <a:xfrm>
                <a:off x="5089" y="4126"/>
                <a:ext cx="1" cy="2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Line 49"/>
              <p:cNvSpPr>
                <a:spLocks noChangeShapeType="1"/>
              </p:cNvSpPr>
              <p:nvPr/>
            </p:nvSpPr>
            <p:spPr bwMode="auto">
              <a:xfrm>
                <a:off x="5584" y="4116"/>
                <a:ext cx="0" cy="2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Line 48"/>
              <p:cNvSpPr>
                <a:spLocks noChangeShapeType="1"/>
              </p:cNvSpPr>
              <p:nvPr/>
            </p:nvSpPr>
            <p:spPr bwMode="auto">
              <a:xfrm>
                <a:off x="3241" y="4116"/>
                <a:ext cx="497" cy="2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0" name="Line 47"/>
              <p:cNvSpPr>
                <a:spLocks noChangeShapeType="1"/>
              </p:cNvSpPr>
              <p:nvPr/>
            </p:nvSpPr>
            <p:spPr bwMode="auto">
              <a:xfrm flipH="1">
                <a:off x="3244" y="4116"/>
                <a:ext cx="495" cy="2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1" name="Line 46"/>
              <p:cNvSpPr>
                <a:spLocks noChangeShapeType="1"/>
              </p:cNvSpPr>
              <p:nvPr/>
            </p:nvSpPr>
            <p:spPr bwMode="auto">
              <a:xfrm>
                <a:off x="3241" y="4116"/>
                <a:ext cx="0" cy="2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2" name="Line 45"/>
              <p:cNvSpPr>
                <a:spLocks noChangeShapeType="1"/>
              </p:cNvSpPr>
              <p:nvPr/>
            </p:nvSpPr>
            <p:spPr bwMode="auto">
              <a:xfrm>
                <a:off x="3738" y="4116"/>
                <a:ext cx="1" cy="2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3" name="Line 44"/>
              <p:cNvSpPr>
                <a:spLocks noChangeShapeType="1"/>
              </p:cNvSpPr>
              <p:nvPr/>
            </p:nvSpPr>
            <p:spPr bwMode="auto">
              <a:xfrm>
                <a:off x="4167" y="5109"/>
                <a:ext cx="488" cy="2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4" name="Line 43"/>
              <p:cNvSpPr>
                <a:spLocks noChangeShapeType="1"/>
              </p:cNvSpPr>
              <p:nvPr/>
            </p:nvSpPr>
            <p:spPr bwMode="auto">
              <a:xfrm flipH="1">
                <a:off x="4167" y="5097"/>
                <a:ext cx="495" cy="2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5" name="Line 42"/>
              <p:cNvSpPr>
                <a:spLocks noChangeShapeType="1"/>
              </p:cNvSpPr>
              <p:nvPr/>
            </p:nvSpPr>
            <p:spPr bwMode="auto">
              <a:xfrm>
                <a:off x="4163" y="5097"/>
                <a:ext cx="0" cy="2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6" name="Line 41"/>
              <p:cNvSpPr>
                <a:spLocks noChangeShapeType="1"/>
              </p:cNvSpPr>
              <p:nvPr/>
            </p:nvSpPr>
            <p:spPr bwMode="auto">
              <a:xfrm>
                <a:off x="4655" y="5097"/>
                <a:ext cx="1" cy="24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7" name="Line 40"/>
              <p:cNvSpPr>
                <a:spLocks noChangeShapeType="1"/>
              </p:cNvSpPr>
              <p:nvPr/>
            </p:nvSpPr>
            <p:spPr bwMode="auto">
              <a:xfrm>
                <a:off x="5594" y="4247"/>
                <a:ext cx="21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8" name="Line 39"/>
              <p:cNvSpPr>
                <a:spLocks noChangeShapeType="1"/>
              </p:cNvSpPr>
              <p:nvPr/>
            </p:nvSpPr>
            <p:spPr bwMode="auto">
              <a:xfrm flipH="1">
                <a:off x="3021" y="4228"/>
                <a:ext cx="21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9" name="Line 38"/>
              <p:cNvSpPr>
                <a:spLocks noChangeShapeType="1"/>
              </p:cNvSpPr>
              <p:nvPr/>
            </p:nvSpPr>
            <p:spPr bwMode="auto">
              <a:xfrm flipH="1">
                <a:off x="4018" y="5215"/>
                <a:ext cx="14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0" name="Line 37"/>
              <p:cNvSpPr>
                <a:spLocks noChangeShapeType="1"/>
              </p:cNvSpPr>
              <p:nvPr/>
            </p:nvSpPr>
            <p:spPr bwMode="auto">
              <a:xfrm flipV="1">
                <a:off x="4656" y="5214"/>
                <a:ext cx="16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1" name="Oval 36"/>
              <p:cNvSpPr>
                <a:spLocks noChangeArrowheads="1"/>
              </p:cNvSpPr>
              <p:nvPr/>
            </p:nvSpPr>
            <p:spPr bwMode="auto">
              <a:xfrm>
                <a:off x="4776" y="4198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522" name="Oval 35"/>
              <p:cNvSpPr>
                <a:spLocks noChangeArrowheads="1"/>
              </p:cNvSpPr>
              <p:nvPr/>
            </p:nvSpPr>
            <p:spPr bwMode="auto">
              <a:xfrm>
                <a:off x="3985" y="4184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523" name="Oval 34"/>
              <p:cNvSpPr>
                <a:spLocks noChangeArrowheads="1"/>
              </p:cNvSpPr>
              <p:nvPr/>
            </p:nvSpPr>
            <p:spPr bwMode="auto">
              <a:xfrm>
                <a:off x="3987" y="517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524" name="Oval 33"/>
              <p:cNvSpPr>
                <a:spLocks noChangeArrowheads="1"/>
              </p:cNvSpPr>
              <p:nvPr/>
            </p:nvSpPr>
            <p:spPr bwMode="auto">
              <a:xfrm>
                <a:off x="4775" y="5174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525" name="Text Box 30"/>
              <p:cNvSpPr txBox="1">
                <a:spLocks noChangeArrowheads="1"/>
              </p:cNvSpPr>
              <p:nvPr/>
            </p:nvSpPr>
            <p:spPr bwMode="auto">
              <a:xfrm>
                <a:off x="5417" y="5021"/>
                <a:ext cx="437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2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526" name="Line 29"/>
              <p:cNvSpPr>
                <a:spLocks noChangeShapeType="1"/>
              </p:cNvSpPr>
              <p:nvPr/>
            </p:nvSpPr>
            <p:spPr bwMode="auto">
              <a:xfrm>
                <a:off x="4662" y="2136"/>
                <a:ext cx="30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7" name="Line 28"/>
              <p:cNvSpPr>
                <a:spLocks noChangeShapeType="1"/>
              </p:cNvSpPr>
              <p:nvPr/>
            </p:nvSpPr>
            <p:spPr bwMode="auto">
              <a:xfrm flipH="1">
                <a:off x="4361" y="2136"/>
                <a:ext cx="301" cy="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8" name="Line 27"/>
              <p:cNvSpPr>
                <a:spLocks noChangeShapeType="1"/>
              </p:cNvSpPr>
              <p:nvPr/>
            </p:nvSpPr>
            <p:spPr bwMode="auto">
              <a:xfrm flipV="1">
                <a:off x="5123" y="2602"/>
                <a:ext cx="326" cy="5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9" name="Line 26"/>
              <p:cNvSpPr>
                <a:spLocks noChangeShapeType="1"/>
              </p:cNvSpPr>
              <p:nvPr/>
            </p:nvSpPr>
            <p:spPr bwMode="auto">
              <a:xfrm>
                <a:off x="5449" y="2602"/>
                <a:ext cx="35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0" name="Line 25"/>
              <p:cNvSpPr>
                <a:spLocks noChangeShapeType="1"/>
              </p:cNvSpPr>
              <p:nvPr/>
            </p:nvSpPr>
            <p:spPr bwMode="auto">
              <a:xfrm flipV="1">
                <a:off x="4954" y="5393"/>
                <a:ext cx="466" cy="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1" name="Line 24"/>
              <p:cNvSpPr>
                <a:spLocks noChangeShapeType="1"/>
              </p:cNvSpPr>
              <p:nvPr/>
            </p:nvSpPr>
            <p:spPr bwMode="auto">
              <a:xfrm>
                <a:off x="5415" y="5392"/>
                <a:ext cx="3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2" name="Text Box 23"/>
              <p:cNvSpPr txBox="1">
                <a:spLocks noChangeArrowheads="1"/>
              </p:cNvSpPr>
              <p:nvPr/>
            </p:nvSpPr>
            <p:spPr bwMode="auto">
              <a:xfrm>
                <a:off x="5477" y="2256"/>
                <a:ext cx="43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2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533" name="Text Box 22"/>
              <p:cNvSpPr txBox="1">
                <a:spLocks noChangeArrowheads="1"/>
              </p:cNvSpPr>
              <p:nvPr/>
            </p:nvSpPr>
            <p:spPr bwMode="auto">
              <a:xfrm>
                <a:off x="4658" y="1726"/>
                <a:ext cx="43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2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19466" name="Line 39"/>
            <p:cNvSpPr>
              <a:spLocks noChangeShapeType="1"/>
            </p:cNvSpPr>
            <p:nvPr/>
          </p:nvSpPr>
          <p:spPr bwMode="auto">
            <a:xfrm flipH="1">
              <a:off x="6346441" y="4422266"/>
              <a:ext cx="3432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4" name="Прямоугольник 82"/>
          <p:cNvSpPr>
            <a:spLocks noChangeArrowheads="1"/>
          </p:cNvSpPr>
          <p:nvPr/>
        </p:nvSpPr>
        <p:spPr bwMode="auto">
          <a:xfrm>
            <a:off x="5730875" y="579438"/>
            <a:ext cx="3235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/>
              <a:t>Дифманометрический</a:t>
            </a:r>
          </a:p>
          <a:p>
            <a:pPr algn="ctr"/>
            <a:r>
              <a:rPr lang="ru-RU" altLang="ru-RU" sz="2400" b="1"/>
              <a:t>уровнемер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6507162"/>
          </a:xfrm>
        </p:spPr>
        <p:txBody>
          <a:bodyPr rtlCol="0">
            <a:normAutofit/>
          </a:bodyPr>
          <a:lstStyle/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Назначение уравнительного сосуда – обеспечение столба жидкости постоянной высоты, соответствующей нижнему значению уровня в резервуаре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Каждому </a:t>
            </a:r>
            <a:r>
              <a:rPr lang="ru-RU" sz="2400" dirty="0"/>
              <a:t>значению уровня в резервуаре соответствует определенное значение перепада давления и определенное значение выходного сигнала </a:t>
            </a:r>
            <a:r>
              <a:rPr lang="ru-RU" sz="2400" dirty="0" err="1"/>
              <a:t>дифманометра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измерении уровня в закрытом резервуаре с внутренним избыточным давлением уравнительный сосуд также выполняют закрытым и соединяют трубкой полости над жидкостью в резервуаре и сосуде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Для измерения уровня вязких жидкостей применяют преобразователь типа </a:t>
            </a:r>
            <a:r>
              <a:rPr lang="ru-RU" sz="2400" b="1" dirty="0" smtClean="0">
                <a:solidFill>
                  <a:srgbClr val="0000FF"/>
                </a:solidFill>
              </a:rPr>
              <a:t>Сапфир-22ДГ</a:t>
            </a:r>
            <a:r>
              <a:rPr lang="ru-RU" sz="2400" dirty="0" smtClean="0"/>
              <a:t>, </a:t>
            </a:r>
            <a:r>
              <a:rPr lang="ru-RU" sz="2400" dirty="0"/>
              <a:t>который монтируют непосредственно на боковой стенке резервуара</a:t>
            </a:r>
            <a:r>
              <a:rPr lang="ru-RU" sz="2400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У </a:t>
            </a:r>
            <a:r>
              <a:rPr lang="ru-RU" sz="2400" dirty="0"/>
              <a:t>него диапазон измерений от </a:t>
            </a:r>
            <a:r>
              <a:rPr lang="ru-RU" sz="2400" b="1" dirty="0">
                <a:solidFill>
                  <a:srgbClr val="0000FF"/>
                </a:solidFill>
              </a:rPr>
              <a:t>0</a:t>
            </a:r>
            <a:r>
              <a:rPr lang="ru-RU" sz="2400" dirty="0"/>
              <a:t> до </a:t>
            </a:r>
            <a:r>
              <a:rPr lang="ru-RU" sz="2400" b="1" dirty="0">
                <a:solidFill>
                  <a:srgbClr val="0000FF"/>
                </a:solidFill>
              </a:rPr>
              <a:t>2,5 м</a:t>
            </a:r>
            <a:r>
              <a:rPr lang="ru-RU" sz="2400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класс </a:t>
            </a:r>
            <a:r>
              <a:rPr lang="ru-RU" sz="2400" dirty="0"/>
              <a:t>точности </a:t>
            </a:r>
            <a:r>
              <a:rPr lang="ru-RU" sz="2400" b="1" dirty="0">
                <a:solidFill>
                  <a:srgbClr val="0000FF"/>
                </a:solidFill>
              </a:rPr>
              <a:t>0,5</a:t>
            </a:r>
            <a:r>
              <a:rPr lang="ru-RU" sz="2400" dirty="0"/>
              <a:t>.</a:t>
            </a:r>
          </a:p>
          <a:p>
            <a:pPr marL="0" indent="3619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20483" name="Picture 2" descr="http://promtehservise.com.ua.images.1c-bitrix-cdn.ru/upload/iblock/8ce/22%20%D0%94%D0%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868863"/>
            <a:ext cx="1871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69850" y="244475"/>
            <a:ext cx="8929688" cy="4192588"/>
          </a:xfrm>
        </p:spPr>
        <p:txBody>
          <a:bodyPr/>
          <a:lstStyle/>
          <a:p>
            <a:pPr marL="0" indent="3619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Барботажный уровнемер </a:t>
            </a:r>
            <a:r>
              <a:rPr lang="ru-RU" altLang="ru-RU" sz="2400" smtClean="0"/>
              <a:t>имеет открытую трубку, которую помещают вертикально в жидкость.</a:t>
            </a:r>
          </a:p>
          <a:p>
            <a:pPr marL="0" indent="3619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/>
              <a:t>Через трубку подают сжатый воздух, который выходит из открытого конца трубки и барботирует через слой жидкости.</a:t>
            </a:r>
          </a:p>
          <a:p>
            <a:pPr marL="0" indent="3619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/>
              <a:t>Давление в трубке зависит от глубины погружения трубки и измеряется манометром, шкала которого градуируется в единицах уровня.</a:t>
            </a:r>
          </a:p>
          <a:p>
            <a:pPr marL="0" indent="3619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/>
              <a:t>Барботажный датчик уровня жидкости </a:t>
            </a:r>
            <a:r>
              <a:rPr lang="ru-RU" altLang="ru-RU" sz="2400" b="1" smtClean="0">
                <a:solidFill>
                  <a:srgbClr val="0000FF"/>
                </a:solidFill>
              </a:rPr>
              <a:t>ДУ-1Б</a:t>
            </a:r>
            <a:r>
              <a:rPr lang="ru-RU" altLang="ru-RU" sz="2400" smtClean="0"/>
              <a:t> служит для измерения в резервуарах без избыточного давления уровня жидких сред с самыми различными свойствами:  вязких,  загрязненных, вспененных, химически-агрессивных и т. д.</a:t>
            </a:r>
          </a:p>
        </p:txBody>
      </p:sp>
      <p:pic>
        <p:nvPicPr>
          <p:cNvPr id="21507" name="Picture 2" descr="Барботажный датчик уровня жидкости ДУ-1Б предназначен для измерения уровня жидкостей, в том числе вязких, агрессивных и содержащих значительное количество посторонних примесей (кислоты, щёлочи, канализационные стоки и т.п.), в ёмкостях без избыточного давл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4264025"/>
            <a:ext cx="11922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149225" y="4289425"/>
            <a:ext cx="7446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Максимальная длина пневматической линии от датчика до конца барботажной трубки </a:t>
            </a:r>
            <a:r>
              <a:rPr lang="ru-RU" altLang="ru-RU" sz="2400" b="1">
                <a:solidFill>
                  <a:srgbClr val="0000FF"/>
                </a:solidFill>
              </a:rPr>
              <a:t>60 м</a:t>
            </a:r>
            <a:r>
              <a:rPr lang="ru-RU" altLang="ru-RU" sz="2400"/>
              <a:t>.</a:t>
            </a:r>
          </a:p>
          <a:p>
            <a:r>
              <a:rPr lang="ru-RU" altLang="ru-RU" sz="2400"/>
              <a:t>Давление питающего воздуха </a:t>
            </a:r>
            <a:r>
              <a:rPr lang="ru-RU" altLang="ru-RU" sz="2400" b="1">
                <a:solidFill>
                  <a:srgbClr val="0000FF"/>
                </a:solidFill>
              </a:rPr>
              <a:t>100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400 кПа</a:t>
            </a:r>
            <a:r>
              <a:rPr lang="ru-RU" altLang="ru-RU" sz="2400"/>
              <a:t>.</a:t>
            </a:r>
          </a:p>
          <a:p>
            <a:r>
              <a:rPr lang="ru-RU" altLang="ru-RU" sz="2400"/>
              <a:t>Расход питающего воздуха в рабочем режиме </a:t>
            </a:r>
            <a:r>
              <a:rPr lang="ru-RU" altLang="ru-RU" sz="2400" b="1">
                <a:solidFill>
                  <a:srgbClr val="0000FF"/>
                </a:solidFill>
              </a:rPr>
              <a:t>2 л/ч</a:t>
            </a:r>
            <a:r>
              <a:rPr lang="ru-RU" altLang="ru-RU" sz="2400"/>
              <a:t>.</a:t>
            </a:r>
          </a:p>
          <a:p>
            <a:r>
              <a:rPr lang="ru-RU" altLang="ru-RU" sz="2400"/>
              <a:t>Выходные сигналы: от </a:t>
            </a:r>
            <a:r>
              <a:rPr lang="ru-RU" altLang="ru-RU" sz="2400" b="1">
                <a:solidFill>
                  <a:srgbClr val="0000FF"/>
                </a:solidFill>
              </a:rPr>
              <a:t>0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5 мА</a:t>
            </a:r>
            <a:r>
              <a:rPr lang="ru-RU" altLang="ru-RU" sz="2400"/>
              <a:t>, от </a:t>
            </a:r>
            <a:r>
              <a:rPr lang="ru-RU" altLang="ru-RU" sz="2400" b="1">
                <a:solidFill>
                  <a:srgbClr val="0000FF"/>
                </a:solidFill>
              </a:rPr>
              <a:t>0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20 мА</a:t>
            </a:r>
            <a:r>
              <a:rPr lang="ru-RU" altLang="ru-RU" sz="2400"/>
              <a:t>, от </a:t>
            </a:r>
            <a:r>
              <a:rPr lang="ru-RU" altLang="ru-RU" sz="2400" b="1">
                <a:solidFill>
                  <a:srgbClr val="0000FF"/>
                </a:solidFill>
              </a:rPr>
              <a:t>4</a:t>
            </a:r>
            <a:r>
              <a:rPr lang="ru-RU" altLang="ru-RU" sz="2400"/>
              <a:t> до </a:t>
            </a:r>
            <a:r>
              <a:rPr lang="ru-RU" altLang="ru-RU" sz="2400" b="1">
                <a:solidFill>
                  <a:srgbClr val="0000FF"/>
                </a:solidFill>
              </a:rPr>
              <a:t>20 мА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1569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Arial</vt:lpstr>
      <vt:lpstr>Times New Roman</vt:lpstr>
      <vt:lpstr>Symbol</vt:lpstr>
      <vt:lpstr>Тема Office</vt:lpstr>
      <vt:lpstr>Формула</vt:lpstr>
      <vt:lpstr>Презентация PowerPoint</vt:lpstr>
      <vt:lpstr>Введение</vt:lpstr>
      <vt:lpstr>1 Поплавковые и буйковые уровнемеры</vt:lpstr>
      <vt:lpstr>Презентация PowerPoint</vt:lpstr>
      <vt:lpstr>Презентация PowerPoint</vt:lpstr>
      <vt:lpstr>Презентация PowerPoint</vt:lpstr>
      <vt:lpstr>2 Гидростатические уровнемеры</vt:lpstr>
      <vt:lpstr>Презентация PowerPoint</vt:lpstr>
      <vt:lpstr>Презентация PowerPoint</vt:lpstr>
      <vt:lpstr>3 Электрическиеуровнемеры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4 Акустические, радарые, ультразвуковые уровнемеры</vt:lpstr>
      <vt:lpstr>Презентация PowerPoint</vt:lpstr>
      <vt:lpstr>Презентация PowerPoint</vt:lpstr>
      <vt:lpstr>5 Сигнализаторы уровня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Метрология и измерительная техника</dc:title>
  <dc:creator>Any</dc:creator>
  <cp:lastModifiedBy>User</cp:lastModifiedBy>
  <cp:revision>151</cp:revision>
  <dcterms:created xsi:type="dcterms:W3CDTF">2017-09-03T06:03:00Z</dcterms:created>
  <dcterms:modified xsi:type="dcterms:W3CDTF">2019-02-15T13:23:33Z</dcterms:modified>
</cp:coreProperties>
</file>